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7" r:id="rId2"/>
    <p:sldId id="256" r:id="rId3"/>
    <p:sldId id="258" r:id="rId4"/>
    <p:sldId id="259" r:id="rId5"/>
    <p:sldId id="270" r:id="rId6"/>
    <p:sldId id="261" r:id="rId7"/>
    <p:sldId id="260" r:id="rId8"/>
    <p:sldId id="300" r:id="rId9"/>
    <p:sldId id="308" r:id="rId10"/>
    <p:sldId id="309" r:id="rId11"/>
    <p:sldId id="310" r:id="rId12"/>
    <p:sldId id="311" r:id="rId13"/>
    <p:sldId id="312" r:id="rId14"/>
    <p:sldId id="313" r:id="rId15"/>
    <p:sldId id="314" r:id="rId16"/>
    <p:sldId id="315" r:id="rId17"/>
    <p:sldId id="316" r:id="rId18"/>
    <p:sldId id="262" r:id="rId19"/>
    <p:sldId id="264" r:id="rId20"/>
    <p:sldId id="318" r:id="rId21"/>
    <p:sldId id="317" r:id="rId22"/>
    <p:sldId id="263" r:id="rId23"/>
    <p:sldId id="265" r:id="rId24"/>
    <p:sldId id="272" r:id="rId25"/>
    <p:sldId id="273" r:id="rId26"/>
    <p:sldId id="319" r:id="rId27"/>
    <p:sldId id="320" r:id="rId28"/>
    <p:sldId id="321" r:id="rId29"/>
    <p:sldId id="322" r:id="rId30"/>
    <p:sldId id="323" r:id="rId31"/>
    <p:sldId id="324" r:id="rId32"/>
    <p:sldId id="325" r:id="rId33"/>
    <p:sldId id="326" r:id="rId34"/>
    <p:sldId id="327" r:id="rId35"/>
    <p:sldId id="328" r:id="rId36"/>
    <p:sldId id="329" r:id="rId37"/>
    <p:sldId id="295" r:id="rId38"/>
    <p:sldId id="274" r:id="rId39"/>
    <p:sldId id="304" r:id="rId40"/>
    <p:sldId id="331" r:id="rId41"/>
    <p:sldId id="330" r:id="rId42"/>
    <p:sldId id="30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354"/>
    <a:srgbClr val="8AD950"/>
    <a:srgbClr val="98ED5A"/>
    <a:srgbClr val="A3FE61"/>
    <a:srgbClr val="9EF4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8"/>
    <p:restoredTop sz="94648"/>
  </p:normalViewPr>
  <p:slideViewPr>
    <p:cSldViewPr snapToGrid="0">
      <p:cViewPr varScale="1">
        <p:scale>
          <a:sx n="107" d="100"/>
          <a:sy n="107" d="100"/>
        </p:scale>
        <p:origin x="9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7C236-2096-9B4C-A04C-EA198A1BADC0}"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94E53-1672-2442-8E39-FDC90DC94E93}" type="slidenum">
              <a:rPr lang="en-US" smtClean="0"/>
              <a:t>‹#›</a:t>
            </a:fld>
            <a:endParaRPr lang="en-US"/>
          </a:p>
        </p:txBody>
      </p:sp>
    </p:spTree>
    <p:extLst>
      <p:ext uri="{BB962C8B-B14F-4D97-AF65-F5344CB8AC3E}">
        <p14:creationId xmlns:p14="http://schemas.microsoft.com/office/powerpoint/2010/main" val="304350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Prayer</a:t>
            </a:r>
          </a:p>
        </p:txBody>
      </p:sp>
      <p:sp>
        <p:nvSpPr>
          <p:cNvPr id="4" name="Slide Number Placeholder 3"/>
          <p:cNvSpPr>
            <a:spLocks noGrp="1"/>
          </p:cNvSpPr>
          <p:nvPr>
            <p:ph type="sldNum" sz="quarter" idx="5"/>
          </p:nvPr>
        </p:nvSpPr>
        <p:spPr/>
        <p:txBody>
          <a:bodyPr/>
          <a:lstStyle/>
          <a:p>
            <a:fld id="{37294E53-1672-2442-8E39-FDC90DC94E93}" type="slidenum">
              <a:rPr lang="en-US" smtClean="0"/>
              <a:t>2</a:t>
            </a:fld>
            <a:endParaRPr lang="en-US"/>
          </a:p>
        </p:txBody>
      </p:sp>
    </p:spTree>
    <p:extLst>
      <p:ext uri="{BB962C8B-B14F-4D97-AF65-F5344CB8AC3E}">
        <p14:creationId xmlns:p14="http://schemas.microsoft.com/office/powerpoint/2010/main" val="224100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30</a:t>
            </a:fld>
            <a:endParaRPr lang="en-US"/>
          </a:p>
        </p:txBody>
      </p:sp>
    </p:spTree>
    <p:extLst>
      <p:ext uri="{BB962C8B-B14F-4D97-AF65-F5344CB8AC3E}">
        <p14:creationId xmlns:p14="http://schemas.microsoft.com/office/powerpoint/2010/main" val="4538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dirty="0">
                <a:latin typeface="Bookman Old Style" panose="02050604050505020204" pitchFamily="18" charset="0"/>
              </a:rPr>
              <a:t>&lt;</a:t>
            </a:r>
            <a:r>
              <a:rPr lang="en-US" sz="1200" dirty="0" err="1">
                <a:latin typeface="Bookman Old Style" panose="02050604050505020204" pitchFamily="18" charset="0"/>
              </a:rPr>
              <a:t>img</a:t>
            </a:r>
            <a:r>
              <a:rPr lang="en-US" sz="1200" dirty="0">
                <a:latin typeface="Bookman Old Style" panose="02050604050505020204" pitchFamily="18" charset="0"/>
              </a:rPr>
              <a:t> </a:t>
            </a:r>
            <a:r>
              <a:rPr lang="en-US" sz="1200" dirty="0" err="1">
                <a:latin typeface="Bookman Old Style" panose="02050604050505020204" pitchFamily="18" charset="0"/>
              </a:rPr>
              <a:t>src</a:t>
            </a:r>
            <a:r>
              <a:rPr lang="en-US" sz="1200" dirty="0">
                <a:latin typeface="Bookman Old Style" panose="02050604050505020204" pitchFamily="18" charset="0"/>
              </a:rPr>
              <a:t>=“</a:t>
            </a:r>
            <a:r>
              <a:rPr lang="en-US" sz="1200" dirty="0" err="1">
                <a:latin typeface="Bookman Old Style" panose="02050604050505020204" pitchFamily="18" charset="0"/>
              </a:rPr>
              <a:t>violetFlower.jpg</a:t>
            </a:r>
            <a:r>
              <a:rPr lang="en-US" sz="1200" dirty="0">
                <a:latin typeface="Bookman Old Style" panose="02050604050505020204" pitchFamily="18" charset="0"/>
              </a:rPr>
              <a:t>” /&gt;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31</a:t>
            </a:fld>
            <a:endParaRPr lang="en-US"/>
          </a:p>
        </p:txBody>
      </p:sp>
    </p:spTree>
    <p:extLst>
      <p:ext uri="{BB962C8B-B14F-4D97-AF65-F5344CB8AC3E}">
        <p14:creationId xmlns:p14="http://schemas.microsoft.com/office/powerpoint/2010/main" val="356122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dirty="0">
                <a:latin typeface="Bookman Old Style" panose="02050604050505020204" pitchFamily="18" charset="0"/>
              </a:rPr>
              <a:t>&lt;</a:t>
            </a:r>
            <a:r>
              <a:rPr lang="en-US" sz="1200" dirty="0" err="1">
                <a:latin typeface="Bookman Old Style" panose="02050604050505020204" pitchFamily="18" charset="0"/>
              </a:rPr>
              <a:t>hr</a:t>
            </a:r>
            <a:r>
              <a:rPr lang="en-US" sz="1200" dirty="0">
                <a:latin typeface="Bookman Old Style" panose="02050604050505020204" pitchFamily="18" charset="0"/>
              </a:rPr>
              <a:t> width=”200” /&gt;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32</a:t>
            </a:fld>
            <a:endParaRPr lang="en-US"/>
          </a:p>
        </p:txBody>
      </p:sp>
    </p:spTree>
    <p:extLst>
      <p:ext uri="{BB962C8B-B14F-4D97-AF65-F5344CB8AC3E}">
        <p14:creationId xmlns:p14="http://schemas.microsoft.com/office/powerpoint/2010/main" val="102214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dirty="0">
                <a:latin typeface="Bookman Old Style" panose="02050604050505020204" pitchFamily="18" charset="0"/>
              </a:rPr>
              <a:t>&lt;</a:t>
            </a:r>
            <a:r>
              <a:rPr lang="en-US" sz="1200" dirty="0" err="1">
                <a:latin typeface="Bookman Old Style" panose="02050604050505020204" pitchFamily="18" charset="0"/>
              </a:rPr>
              <a:t>hr</a:t>
            </a:r>
            <a:r>
              <a:rPr lang="en-US" sz="1200" dirty="0">
                <a:latin typeface="Bookman Old Style" panose="02050604050505020204" pitchFamily="18" charset="0"/>
              </a:rPr>
              <a:t> </a:t>
            </a:r>
            <a:r>
              <a:rPr lang="en-US" sz="1200" dirty="0" err="1">
                <a:latin typeface="Bookman Old Style" panose="02050604050505020204" pitchFamily="18" charset="0"/>
              </a:rPr>
              <a:t>noshade</a:t>
            </a:r>
            <a:r>
              <a:rPr lang="en-US" sz="1200" dirty="0">
                <a:latin typeface="Bookman Old Style" panose="02050604050505020204" pitchFamily="18" charset="0"/>
              </a:rPr>
              <a:t>=“</a:t>
            </a:r>
            <a:r>
              <a:rPr lang="en-US" sz="1200" dirty="0" err="1">
                <a:latin typeface="Bookman Old Style" panose="02050604050505020204" pitchFamily="18" charset="0"/>
              </a:rPr>
              <a:t>noshade</a:t>
            </a:r>
            <a:r>
              <a:rPr lang="en-US" sz="1200" dirty="0">
                <a:latin typeface="Bookman Old Style" panose="02050604050505020204" pitchFamily="18" charset="0"/>
              </a:rPr>
              <a:t>” /&gt;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33</a:t>
            </a:fld>
            <a:endParaRPr lang="en-US"/>
          </a:p>
        </p:txBody>
      </p:sp>
    </p:spTree>
    <p:extLst>
      <p:ext uri="{BB962C8B-B14F-4D97-AF65-F5344CB8AC3E}">
        <p14:creationId xmlns:p14="http://schemas.microsoft.com/office/powerpoint/2010/main" val="254009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dirty="0">
                <a:latin typeface="Bookman Old Style" panose="02050604050505020204" pitchFamily="18" charset="0"/>
              </a:rPr>
              <a:t>&lt;</a:t>
            </a:r>
            <a:r>
              <a:rPr lang="en-US" sz="1200" dirty="0" err="1">
                <a:latin typeface="Bookman Old Style" panose="02050604050505020204" pitchFamily="18" charset="0"/>
              </a:rPr>
              <a:t>img</a:t>
            </a:r>
            <a:r>
              <a:rPr lang="en-US" sz="1200" dirty="0">
                <a:latin typeface="Bookman Old Style" panose="02050604050505020204" pitchFamily="18" charset="0"/>
              </a:rPr>
              <a:t> </a:t>
            </a:r>
            <a:r>
              <a:rPr lang="en-US" sz="1200" dirty="0" err="1">
                <a:latin typeface="Bookman Old Style" panose="02050604050505020204" pitchFamily="18" charset="0"/>
              </a:rPr>
              <a:t>src</a:t>
            </a:r>
            <a:r>
              <a:rPr lang="en-US" sz="1200" dirty="0">
                <a:latin typeface="Bookman Old Style" panose="02050604050505020204" pitchFamily="18" charset="0"/>
              </a:rPr>
              <a:t>=“</a:t>
            </a:r>
            <a:r>
              <a:rPr lang="en-US" sz="1200" dirty="0" err="1">
                <a:latin typeface="Bookman Old Style" panose="02050604050505020204" pitchFamily="18" charset="0"/>
              </a:rPr>
              <a:t>moltress.jpg</a:t>
            </a:r>
            <a:r>
              <a:rPr lang="en-US" sz="1200" dirty="0">
                <a:latin typeface="Bookman Old Style" panose="02050604050505020204" pitchFamily="18" charset="0"/>
              </a:rPr>
              <a:t> alt=“a picture of </a:t>
            </a:r>
            <a:r>
              <a:rPr lang="en-US" sz="1200" dirty="0" err="1">
                <a:latin typeface="Bookman Old Style" panose="02050604050505020204" pitchFamily="18" charset="0"/>
              </a:rPr>
              <a:t>moltres</a:t>
            </a:r>
            <a:r>
              <a:rPr lang="en-US" sz="1200" dirty="0">
                <a:latin typeface="Bookman Old Style" panose="02050604050505020204" pitchFamily="18" charset="0"/>
              </a:rPr>
              <a:t>” /&gt;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34</a:t>
            </a:fld>
            <a:endParaRPr lang="en-US"/>
          </a:p>
        </p:txBody>
      </p:sp>
    </p:spTree>
    <p:extLst>
      <p:ext uri="{BB962C8B-B14F-4D97-AF65-F5344CB8AC3E}">
        <p14:creationId xmlns:p14="http://schemas.microsoft.com/office/powerpoint/2010/main" val="289560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b="1" dirty="0">
                <a:latin typeface="Bookman Old Style" panose="02050604050505020204" pitchFamily="18" charset="0"/>
              </a:rPr>
              <a:t>&lt;a </a:t>
            </a:r>
            <a:r>
              <a:rPr lang="en-US" sz="1200" b="1" dirty="0" err="1">
                <a:latin typeface="Bookman Old Style" panose="02050604050505020204" pitchFamily="18" charset="0"/>
              </a:rPr>
              <a:t>href</a:t>
            </a:r>
            <a:r>
              <a:rPr lang="en-US" sz="1200" b="1" dirty="0">
                <a:latin typeface="Bookman Old Style" panose="02050604050505020204" pitchFamily="18" charset="0"/>
              </a:rPr>
              <a:t>=“</a:t>
            </a:r>
            <a:r>
              <a:rPr lang="en-US" sz="1200" b="1" dirty="0" err="1">
                <a:latin typeface="Bookman Old Style" panose="02050604050505020204" pitchFamily="18" charset="0"/>
              </a:rPr>
              <a:t>dataLibrary.php?page</a:t>
            </a:r>
            <a:r>
              <a:rPr lang="en-US" sz="1200" b="1" dirty="0">
                <a:latin typeface="Bookman Old Style" panose="02050604050505020204" pitchFamily="18" charset="0"/>
              </a:rPr>
              <a:t>=12&amp;amp;style=green”&gt;link&lt;/a&gt;</a:t>
            </a:r>
          </a:p>
        </p:txBody>
      </p:sp>
      <p:sp>
        <p:nvSpPr>
          <p:cNvPr id="4" name="Slide Number Placeholder 3"/>
          <p:cNvSpPr>
            <a:spLocks noGrp="1"/>
          </p:cNvSpPr>
          <p:nvPr>
            <p:ph type="sldNum" sz="quarter" idx="5"/>
          </p:nvPr>
        </p:nvSpPr>
        <p:spPr/>
        <p:txBody>
          <a:bodyPr/>
          <a:lstStyle/>
          <a:p>
            <a:fld id="{37294E53-1672-2442-8E39-FDC90DC94E93}" type="slidenum">
              <a:rPr lang="en-US" smtClean="0"/>
              <a:t>35</a:t>
            </a:fld>
            <a:endParaRPr lang="en-US"/>
          </a:p>
        </p:txBody>
      </p:sp>
    </p:spTree>
    <p:extLst>
      <p:ext uri="{BB962C8B-B14F-4D97-AF65-F5344CB8AC3E}">
        <p14:creationId xmlns:p14="http://schemas.microsoft.com/office/powerpoint/2010/main" val="119230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b="1" dirty="0">
                <a:latin typeface="Bookman Old Style" panose="02050604050505020204" pitchFamily="18" charset="0"/>
              </a:rPr>
              <a:t>&lt;body&gt; &lt;div&gt;Put chunk of text here.&lt;/div&gt;&lt;/body&gt;.</a:t>
            </a:r>
          </a:p>
        </p:txBody>
      </p:sp>
      <p:sp>
        <p:nvSpPr>
          <p:cNvPr id="4" name="Slide Number Placeholder 3"/>
          <p:cNvSpPr>
            <a:spLocks noGrp="1"/>
          </p:cNvSpPr>
          <p:nvPr>
            <p:ph type="sldNum" sz="quarter" idx="5"/>
          </p:nvPr>
        </p:nvSpPr>
        <p:spPr/>
        <p:txBody>
          <a:bodyPr/>
          <a:lstStyle/>
          <a:p>
            <a:fld id="{37294E53-1672-2442-8E39-FDC90DC94E93}" type="slidenum">
              <a:rPr lang="en-US" smtClean="0"/>
              <a:t>36</a:t>
            </a:fld>
            <a:endParaRPr lang="en-US"/>
          </a:p>
        </p:txBody>
      </p:sp>
    </p:spTree>
    <p:extLst>
      <p:ext uri="{BB962C8B-B14F-4D97-AF65-F5344CB8AC3E}">
        <p14:creationId xmlns:p14="http://schemas.microsoft.com/office/powerpoint/2010/main" val="288694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b="1" dirty="0">
                <a:latin typeface="Bookman Old Style" panose="02050604050505020204" pitchFamily="18" charset="0"/>
              </a:rPr>
              <a:t>&lt;body&gt; &lt;div&gt;Put chunk of text here.&lt;/div&gt;&lt;/body&gt;.</a:t>
            </a:r>
          </a:p>
        </p:txBody>
      </p:sp>
      <p:sp>
        <p:nvSpPr>
          <p:cNvPr id="4" name="Slide Number Placeholder 3"/>
          <p:cNvSpPr>
            <a:spLocks noGrp="1"/>
          </p:cNvSpPr>
          <p:nvPr>
            <p:ph type="sldNum" sz="quarter" idx="5"/>
          </p:nvPr>
        </p:nvSpPr>
        <p:spPr/>
        <p:txBody>
          <a:bodyPr/>
          <a:lstStyle/>
          <a:p>
            <a:fld id="{37294E53-1672-2442-8E39-FDC90DC94E93}" type="slidenum">
              <a:rPr lang="en-US" smtClean="0"/>
              <a:t>41</a:t>
            </a:fld>
            <a:endParaRPr lang="en-US"/>
          </a:p>
        </p:txBody>
      </p:sp>
    </p:spTree>
    <p:extLst>
      <p:ext uri="{BB962C8B-B14F-4D97-AF65-F5344CB8AC3E}">
        <p14:creationId xmlns:p14="http://schemas.microsoft.com/office/powerpoint/2010/main" val="363205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of attendance</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3</a:t>
            </a:fld>
            <a:endParaRPr lang="en-US"/>
          </a:p>
        </p:txBody>
      </p:sp>
    </p:spTree>
    <p:extLst>
      <p:ext uri="{BB962C8B-B14F-4D97-AF65-F5344CB8AC3E}">
        <p14:creationId xmlns:p14="http://schemas.microsoft.com/office/powerpoint/2010/main" val="59659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of attendance</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6</a:t>
            </a:fld>
            <a:endParaRPr lang="en-US"/>
          </a:p>
        </p:txBody>
      </p:sp>
    </p:spTree>
    <p:extLst>
      <p:ext uri="{BB962C8B-B14F-4D97-AF65-F5344CB8AC3E}">
        <p14:creationId xmlns:p14="http://schemas.microsoft.com/office/powerpoint/2010/main" val="423233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Answer is yes.</a:t>
            </a:r>
          </a:p>
        </p:txBody>
      </p:sp>
      <p:sp>
        <p:nvSpPr>
          <p:cNvPr id="4" name="Slide Number Placeholder 3"/>
          <p:cNvSpPr>
            <a:spLocks noGrp="1"/>
          </p:cNvSpPr>
          <p:nvPr>
            <p:ph type="sldNum" sz="quarter" idx="5"/>
          </p:nvPr>
        </p:nvSpPr>
        <p:spPr/>
        <p:txBody>
          <a:bodyPr/>
          <a:lstStyle/>
          <a:p>
            <a:fld id="{37294E53-1672-2442-8E39-FDC90DC94E93}" type="slidenum">
              <a:rPr lang="en-US" smtClean="0"/>
              <a:t>22</a:t>
            </a:fld>
            <a:endParaRPr lang="en-US"/>
          </a:p>
        </p:txBody>
      </p:sp>
    </p:spTree>
    <p:extLst>
      <p:ext uri="{BB962C8B-B14F-4D97-AF65-F5344CB8AC3E}">
        <p14:creationId xmlns:p14="http://schemas.microsoft.com/office/powerpoint/2010/main" val="102775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24</a:t>
            </a:fld>
            <a:endParaRPr lang="en-US"/>
          </a:p>
        </p:txBody>
      </p:sp>
    </p:spTree>
    <p:extLst>
      <p:ext uri="{BB962C8B-B14F-4D97-AF65-F5344CB8AC3E}">
        <p14:creationId xmlns:p14="http://schemas.microsoft.com/office/powerpoint/2010/main" val="2183012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for a student to write the correct statement.  The correct statement is </a:t>
            </a:r>
            <a:r>
              <a:rPr lang="en-US" sz="1200" b="1" dirty="0">
                <a:latin typeface="Bookman Old Style" panose="02050604050505020204" pitchFamily="18" charset="0"/>
              </a:rPr>
              <a:t>&lt;b&gt;&lt;</a:t>
            </a:r>
            <a:r>
              <a:rPr lang="en-US" sz="1200" b="1" dirty="0" err="1">
                <a:latin typeface="Bookman Old Style" panose="02050604050505020204" pitchFamily="18" charset="0"/>
              </a:rPr>
              <a:t>i</a:t>
            </a:r>
            <a:r>
              <a:rPr lang="en-US" sz="1200" b="1" dirty="0">
                <a:latin typeface="Bookman Old Style" panose="02050604050505020204" pitchFamily="18" charset="0"/>
              </a:rPr>
              <a:t>&gt;This text will appear in boldface and in italics&lt;/</a:t>
            </a:r>
            <a:r>
              <a:rPr lang="en-US" sz="1200" b="1" dirty="0" err="1">
                <a:latin typeface="Bookman Old Style" panose="02050604050505020204" pitchFamily="18" charset="0"/>
              </a:rPr>
              <a:t>i</a:t>
            </a:r>
            <a:r>
              <a:rPr lang="en-US" sz="1200" b="1" dirty="0">
                <a:latin typeface="Bookman Old Style" panose="02050604050505020204" pitchFamily="18" charset="0"/>
              </a:rPr>
              <a:t>&gt;&lt;/b&gt;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26</a:t>
            </a:fld>
            <a:endParaRPr lang="en-US"/>
          </a:p>
        </p:txBody>
      </p:sp>
    </p:spTree>
    <p:extLst>
      <p:ext uri="{BB962C8B-B14F-4D97-AF65-F5344CB8AC3E}">
        <p14:creationId xmlns:p14="http://schemas.microsoft.com/office/powerpoint/2010/main" val="367914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b="1" dirty="0">
                <a:latin typeface="Bookman Old Style" panose="02050604050505020204" pitchFamily="18" charset="0"/>
              </a:rPr>
              <a:t>&lt;p&gt;XHTML requires proper closing of tags.&lt;/p&gt;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27</a:t>
            </a:fld>
            <a:endParaRPr lang="en-US"/>
          </a:p>
        </p:txBody>
      </p:sp>
    </p:spTree>
    <p:extLst>
      <p:ext uri="{BB962C8B-B14F-4D97-AF65-F5344CB8AC3E}">
        <p14:creationId xmlns:p14="http://schemas.microsoft.com/office/powerpoint/2010/main" val="279670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b="1" dirty="0">
                <a:latin typeface="Bookman Old Style" panose="02050604050505020204" pitchFamily="18" charset="0"/>
              </a:rPr>
              <a:t>&lt;</a:t>
            </a:r>
            <a:r>
              <a:rPr lang="en-US" sz="1200" b="1" dirty="0" err="1">
                <a:latin typeface="Bookman Old Style" panose="02050604050505020204" pitchFamily="18" charset="0"/>
              </a:rPr>
              <a:t>img</a:t>
            </a:r>
            <a:r>
              <a:rPr lang="en-US" sz="1200" b="1" dirty="0">
                <a:latin typeface="Bookman Old Style" panose="02050604050505020204" pitchFamily="18" charset="0"/>
              </a:rPr>
              <a:t> </a:t>
            </a:r>
            <a:r>
              <a:rPr lang="en-US" sz="1200" b="1" dirty="0" err="1">
                <a:latin typeface="Bookman Old Style" panose="02050604050505020204" pitchFamily="18" charset="0"/>
              </a:rPr>
              <a:t>src</a:t>
            </a:r>
            <a:r>
              <a:rPr lang="en-US" sz="1200" b="1" dirty="0">
                <a:latin typeface="Bookman Old Style" panose="02050604050505020204" pitchFamily="18" charset="0"/>
              </a:rPr>
              <a:t>=“</a:t>
            </a:r>
            <a:r>
              <a:rPr lang="en-US" sz="1200" b="1" dirty="0" err="1">
                <a:latin typeface="Bookman Old Style" panose="02050604050505020204" pitchFamily="18" charset="0"/>
              </a:rPr>
              <a:t>violetFlower.jpg</a:t>
            </a:r>
            <a:r>
              <a:rPr lang="en-US" sz="1200" b="1" dirty="0">
                <a:latin typeface="Bookman Old Style" panose="02050604050505020204" pitchFamily="18" charset="0"/>
              </a:rPr>
              <a:t>”/&gt;&lt;</a:t>
            </a:r>
            <a:r>
              <a:rPr lang="en-US" sz="1200" b="1" dirty="0" err="1">
                <a:latin typeface="Bookman Old Style" panose="02050604050505020204" pitchFamily="18" charset="0"/>
              </a:rPr>
              <a:t>hr</a:t>
            </a:r>
            <a:r>
              <a:rPr lang="en-US" sz="1200" b="1" dirty="0">
                <a:latin typeface="Bookman Old Style" panose="02050604050505020204" pitchFamily="18" charset="0"/>
              </a:rPr>
              <a:t>/&gt;&lt;</a:t>
            </a:r>
            <a:r>
              <a:rPr lang="en-US" sz="1200" b="1" dirty="0" err="1">
                <a:latin typeface="Bookman Old Style" panose="02050604050505020204" pitchFamily="18" charset="0"/>
              </a:rPr>
              <a:t>br</a:t>
            </a:r>
            <a:r>
              <a:rPr lang="en-US" sz="1200" b="1" dirty="0">
                <a:latin typeface="Bookman Old Style" panose="02050604050505020204" pitchFamily="18" charset="0"/>
              </a:rPr>
              <a:t>/&gt;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28</a:t>
            </a:fld>
            <a:endParaRPr lang="en-US"/>
          </a:p>
        </p:txBody>
      </p:sp>
    </p:spTree>
    <p:extLst>
      <p:ext uri="{BB962C8B-B14F-4D97-AF65-F5344CB8AC3E}">
        <p14:creationId xmlns:p14="http://schemas.microsoft.com/office/powerpoint/2010/main" val="288006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Ask for a student to write the correct statement. The correct statement is </a:t>
            </a:r>
            <a:r>
              <a:rPr lang="en-US" sz="1200" b="1" dirty="0">
                <a:latin typeface="Bookman Old Style" panose="02050604050505020204" pitchFamily="18" charset="0"/>
              </a:rPr>
              <a:t>&lt;p&gt;Elements should be written in lowercase.&lt;/p&gt;</a:t>
            </a:r>
          </a:p>
          <a:p>
            <a:endParaRPr lang="en-US" dirty="0"/>
          </a:p>
        </p:txBody>
      </p:sp>
      <p:sp>
        <p:nvSpPr>
          <p:cNvPr id="4" name="Slide Number Placeholder 3"/>
          <p:cNvSpPr>
            <a:spLocks noGrp="1"/>
          </p:cNvSpPr>
          <p:nvPr>
            <p:ph type="sldNum" sz="quarter" idx="5"/>
          </p:nvPr>
        </p:nvSpPr>
        <p:spPr/>
        <p:txBody>
          <a:bodyPr/>
          <a:lstStyle/>
          <a:p>
            <a:fld id="{37294E53-1672-2442-8E39-FDC90DC94E93}" type="slidenum">
              <a:rPr lang="en-US" smtClean="0"/>
              <a:t>29</a:t>
            </a:fld>
            <a:endParaRPr lang="en-US"/>
          </a:p>
        </p:txBody>
      </p:sp>
    </p:spTree>
    <p:extLst>
      <p:ext uri="{BB962C8B-B14F-4D97-AF65-F5344CB8AC3E}">
        <p14:creationId xmlns:p14="http://schemas.microsoft.com/office/powerpoint/2010/main" val="268242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9A090-36D1-25FA-A0F5-D8D53B9492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C593D-1BEB-10DF-DA43-EFDD94CAAD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BF6488-01F9-668C-8676-E3F2DBAF2567}"/>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5" name="Footer Placeholder 4">
            <a:extLst>
              <a:ext uri="{FF2B5EF4-FFF2-40B4-BE49-F238E27FC236}">
                <a16:creationId xmlns:a16="http://schemas.microsoft.com/office/drawing/2014/main" id="{E34C8E69-F55A-B2ED-5356-A8C42F3F0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75C66-3A02-153B-0944-533ABF2AE3E1}"/>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133915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E691-262E-87F5-F564-4B07AC034A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36AE44-A6FF-0B74-FEB1-845620D89D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246D1-BE23-724C-E739-294545E286AA}"/>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5" name="Footer Placeholder 4">
            <a:extLst>
              <a:ext uri="{FF2B5EF4-FFF2-40B4-BE49-F238E27FC236}">
                <a16:creationId xmlns:a16="http://schemas.microsoft.com/office/drawing/2014/main" id="{1F3D59A8-B4F3-37C2-3B91-AE70C9DE9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442-6A0B-B363-4DBE-C495EA01E813}"/>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400417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52090-6FDE-26CA-E2E4-0DAE18FE2A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D94B15-8E6F-8AC4-D1CF-A8F6344B3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DE76B-46F3-84D0-8154-26B3D6E5CE7B}"/>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5" name="Footer Placeholder 4">
            <a:extLst>
              <a:ext uri="{FF2B5EF4-FFF2-40B4-BE49-F238E27FC236}">
                <a16:creationId xmlns:a16="http://schemas.microsoft.com/office/drawing/2014/main" id="{00139D5B-B8EB-AC84-1C93-9A2D1A100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63DE56-01B0-F6F6-FDCF-C44D945B24FF}"/>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553484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72B1-3B45-5FCD-8CEB-7C88BA3141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6D7333-1C5C-4ADF-4B5E-1DA5AF822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72238-8E63-BD24-BDDD-B22388F5F984}"/>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5" name="Footer Placeholder 4">
            <a:extLst>
              <a:ext uri="{FF2B5EF4-FFF2-40B4-BE49-F238E27FC236}">
                <a16:creationId xmlns:a16="http://schemas.microsoft.com/office/drawing/2014/main" id="{A2DC5320-A391-E030-F4DD-6BDEF8FA0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6BF9-19CA-F77E-4D04-EE02B21708CC}"/>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415961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52E2-4D8D-2E7A-1517-DE67EAAEBA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C3D300-433B-4ACA-CCA3-A879641DA6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36C1D3-023D-D1ED-2630-B48A2F1FF767}"/>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5" name="Footer Placeholder 4">
            <a:extLst>
              <a:ext uri="{FF2B5EF4-FFF2-40B4-BE49-F238E27FC236}">
                <a16:creationId xmlns:a16="http://schemas.microsoft.com/office/drawing/2014/main" id="{2913876F-BA99-11E9-A3EA-42CEDEEBF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D43C0-D39C-8E15-19D5-2FEAF990B3B8}"/>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2276072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DD80-0826-BBE9-4F16-2CC2E6145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0FCAB-46DA-830B-E1DB-04A72CA9BC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5D5359-B08B-6914-9AE4-26362C20EE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54D907-627E-64F0-38A1-B1CED94857BA}"/>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6" name="Footer Placeholder 5">
            <a:extLst>
              <a:ext uri="{FF2B5EF4-FFF2-40B4-BE49-F238E27FC236}">
                <a16:creationId xmlns:a16="http://schemas.microsoft.com/office/drawing/2014/main" id="{B2907262-EF44-86DC-3BD7-22424BF5B6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70AE7-17B2-7DF2-E627-A7496F943D40}"/>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349840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7D69-5A67-6E96-4E13-3D3B1C9B95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D60E59-5A2B-E949-C758-6A9E109CE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9C3ABA-FD20-1D20-5F78-E361693AE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7E9876-71AC-C8E6-2469-2D7F9E13A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7B495-9D69-2E0C-6EB2-3FC5434D64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6889CA-8D93-9C59-75C1-6D7FCE333424}"/>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8" name="Footer Placeholder 7">
            <a:extLst>
              <a:ext uri="{FF2B5EF4-FFF2-40B4-BE49-F238E27FC236}">
                <a16:creationId xmlns:a16="http://schemas.microsoft.com/office/drawing/2014/main" id="{44BAE978-E2E0-1211-D131-FE4E8375E1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3629AB-9B37-6112-0C5D-239992006CA9}"/>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2147178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3C77-35ED-5C3C-FE76-C79E0FA605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D5DFC9-D089-9C64-5DBF-01AF12D5ED53}"/>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4" name="Footer Placeholder 3">
            <a:extLst>
              <a:ext uri="{FF2B5EF4-FFF2-40B4-BE49-F238E27FC236}">
                <a16:creationId xmlns:a16="http://schemas.microsoft.com/office/drawing/2014/main" id="{147BCDF8-F617-B330-139A-88AC6A2667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A59410-641C-8CA6-55ED-2D0C96524778}"/>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1977548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DBF38C-6859-85DD-83C3-CA5C68AD6BC3}"/>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3" name="Footer Placeholder 2">
            <a:extLst>
              <a:ext uri="{FF2B5EF4-FFF2-40B4-BE49-F238E27FC236}">
                <a16:creationId xmlns:a16="http://schemas.microsoft.com/office/drawing/2014/main" id="{FEB6AF3F-D7BC-C624-32AB-6DAFEDD31F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C175AB-840E-017E-D795-5E4E645A90EA}"/>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297854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E99D-61DB-49C6-7630-E3154D234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F43953-D917-9AC9-3F43-FC95DBFCA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98FC7-6DAB-DE36-C6F6-1615D3C04C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7CEE3-036B-E028-D7DE-6C618BDF53FC}"/>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6" name="Footer Placeholder 5">
            <a:extLst>
              <a:ext uri="{FF2B5EF4-FFF2-40B4-BE49-F238E27FC236}">
                <a16:creationId xmlns:a16="http://schemas.microsoft.com/office/drawing/2014/main" id="{6487B980-218A-6577-6BF4-D2EE95288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E53E6-61AB-8EC7-5C13-8C10E11484BB}"/>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167712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6ABD-AC22-45D7-717E-0C919545A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623421-84F4-BD1F-F479-934E9792E6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9D10EA-DD98-8375-6167-38DBBB7BF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50003-419B-7CA4-0F3A-C1395EC1AA1B}"/>
              </a:ext>
            </a:extLst>
          </p:cNvPr>
          <p:cNvSpPr>
            <a:spLocks noGrp="1"/>
          </p:cNvSpPr>
          <p:nvPr>
            <p:ph type="dt" sz="half" idx="10"/>
          </p:nvPr>
        </p:nvSpPr>
        <p:spPr/>
        <p:txBody>
          <a:bodyPr/>
          <a:lstStyle/>
          <a:p>
            <a:fld id="{A77D94AD-4C15-3442-943C-365D741F7230}" type="datetimeFigureOut">
              <a:rPr lang="en-US" smtClean="0"/>
              <a:t>8/2/2024</a:t>
            </a:fld>
            <a:endParaRPr lang="en-US"/>
          </a:p>
        </p:txBody>
      </p:sp>
      <p:sp>
        <p:nvSpPr>
          <p:cNvPr id="6" name="Footer Placeholder 5">
            <a:extLst>
              <a:ext uri="{FF2B5EF4-FFF2-40B4-BE49-F238E27FC236}">
                <a16:creationId xmlns:a16="http://schemas.microsoft.com/office/drawing/2014/main" id="{5567ACBC-FACE-42ED-9CF4-DBE6337CA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1FD76-7A6B-B9F4-C130-F7E7C53341C4}"/>
              </a:ext>
            </a:extLst>
          </p:cNvPr>
          <p:cNvSpPr>
            <a:spLocks noGrp="1"/>
          </p:cNvSpPr>
          <p:nvPr>
            <p:ph type="sldNum" sz="quarter" idx="12"/>
          </p:nvPr>
        </p:nvSpPr>
        <p:spPr/>
        <p:txBody>
          <a:bodyPr/>
          <a:lstStyle/>
          <a:p>
            <a:fld id="{CD833037-5DD5-8240-9CB2-590261334A38}" type="slidenum">
              <a:rPr lang="en-US" smtClean="0"/>
              <a:t>‹#›</a:t>
            </a:fld>
            <a:endParaRPr lang="en-US"/>
          </a:p>
        </p:txBody>
      </p:sp>
    </p:spTree>
    <p:extLst>
      <p:ext uri="{BB962C8B-B14F-4D97-AF65-F5344CB8AC3E}">
        <p14:creationId xmlns:p14="http://schemas.microsoft.com/office/powerpoint/2010/main" val="342314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5CEF0-901D-EBCF-BB55-1C90EBAAC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3A509-71E4-B0D7-E84D-C93EE0001B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87B0-7D59-D217-9BF9-85C432EAA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D94AD-4C15-3442-943C-365D741F7230}" type="datetimeFigureOut">
              <a:rPr lang="en-US" smtClean="0"/>
              <a:t>8/2/2024</a:t>
            </a:fld>
            <a:endParaRPr lang="en-US"/>
          </a:p>
        </p:txBody>
      </p:sp>
      <p:sp>
        <p:nvSpPr>
          <p:cNvPr id="5" name="Footer Placeholder 4">
            <a:extLst>
              <a:ext uri="{FF2B5EF4-FFF2-40B4-BE49-F238E27FC236}">
                <a16:creationId xmlns:a16="http://schemas.microsoft.com/office/drawing/2014/main" id="{25E68C18-A797-5BF0-5C79-72041781FF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E1B26C-3261-21EE-CAFF-AA8A866E34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3037-5DD5-8240-9CB2-590261334A38}" type="slidenum">
              <a:rPr lang="en-US" smtClean="0"/>
              <a:t>‹#›</a:t>
            </a:fld>
            <a:endParaRPr lang="en-US"/>
          </a:p>
        </p:txBody>
      </p:sp>
    </p:spTree>
    <p:extLst>
      <p:ext uri="{BB962C8B-B14F-4D97-AF65-F5344CB8AC3E}">
        <p14:creationId xmlns:p14="http://schemas.microsoft.com/office/powerpoint/2010/main" val="3790728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gif"/><Relationship Id="rId5" Type="http://schemas.microsoft.com/office/2007/relationships/hdphoto" Target="../media/hdphoto5.wdp"/><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forms.office.com/r/3pNZNvJ8aQ"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CD4ECB3-452B-1C85-5DCD-BF3A5F3323B9}"/>
              </a:ext>
            </a:extLst>
          </p:cNvPr>
          <p:cNvSpPr txBox="1"/>
          <p:nvPr/>
        </p:nvSpPr>
        <p:spPr>
          <a:xfrm>
            <a:off x="6002656" y="1704554"/>
            <a:ext cx="6189344" cy="2246769"/>
          </a:xfrm>
          <a:prstGeom prst="rect">
            <a:avLst/>
          </a:prstGeom>
          <a:noFill/>
        </p:spPr>
        <p:txBody>
          <a:bodyPr wrap="square">
            <a:spAutoFit/>
          </a:bodyPr>
          <a:lstStyle/>
          <a:p>
            <a:pPr algn="ctr" rtl="0">
              <a:spcBef>
                <a:spcPts val="0"/>
              </a:spcBef>
              <a:spcAft>
                <a:spcPts val="0"/>
              </a:spcAft>
            </a:pPr>
            <a:r>
              <a:rPr lang="en-PH" sz="6000" b="1" i="0" u="none" strike="noStrike" dirty="0">
                <a:effectLst/>
                <a:latin typeface="Arial" panose="020B0604020202020204" pitchFamily="34" charset="0"/>
              </a:rPr>
              <a:t>Grade 9 </a:t>
            </a:r>
            <a:endParaRPr lang="en-PH" sz="6000" b="0" dirty="0">
              <a:effectLst/>
            </a:endParaRPr>
          </a:p>
          <a:p>
            <a:pPr algn="ctr" rtl="0">
              <a:spcBef>
                <a:spcPts val="0"/>
              </a:spcBef>
              <a:spcAft>
                <a:spcPts val="0"/>
              </a:spcAft>
            </a:pPr>
            <a:r>
              <a:rPr lang="en-PH" sz="4000" b="1" i="0" u="none" strike="noStrike" dirty="0">
                <a:effectLst/>
                <a:latin typeface="Arial" panose="020B0604020202020204" pitchFamily="34" charset="0"/>
              </a:rPr>
              <a:t> 1</a:t>
            </a:r>
            <a:r>
              <a:rPr lang="en-PH" sz="4000" b="1" i="0" u="none" strike="noStrike" baseline="30000" dirty="0">
                <a:effectLst/>
                <a:latin typeface="Arial" panose="020B0604020202020204" pitchFamily="34" charset="0"/>
              </a:rPr>
              <a:t>st</a:t>
            </a:r>
            <a:r>
              <a:rPr lang="en-PH" sz="4000" b="1" i="0" u="none" strike="noStrike" dirty="0">
                <a:effectLst/>
                <a:latin typeface="Arial" panose="020B0604020202020204" pitchFamily="34" charset="0"/>
              </a:rPr>
              <a:t> Quarter</a:t>
            </a:r>
            <a:endParaRPr lang="en-PH" sz="4000" b="0" dirty="0">
              <a:effectLst/>
            </a:endParaRPr>
          </a:p>
          <a:p>
            <a:pPr algn="ctr" rtl="0">
              <a:spcBef>
                <a:spcPts val="0"/>
              </a:spcBef>
              <a:spcAft>
                <a:spcPts val="0"/>
              </a:spcAft>
            </a:pPr>
            <a:r>
              <a:rPr lang="en-PH" sz="4000" b="1" dirty="0">
                <a:latin typeface="Arial" panose="020B0604020202020204" pitchFamily="34" charset="0"/>
              </a:rPr>
              <a:t>Lesson 1</a:t>
            </a:r>
            <a:endParaRPr lang="en-PH" sz="4000" b="0" dirty="0">
              <a:effectLst/>
            </a:endParaRPr>
          </a:p>
        </p:txBody>
      </p:sp>
      <p:pic>
        <p:nvPicPr>
          <p:cNvPr id="1026" name="Picture 2" descr="4 Steps to learn any new programming language | TechGig">
            <a:extLst>
              <a:ext uri="{FF2B5EF4-FFF2-40B4-BE49-F238E27FC236}">
                <a16:creationId xmlns:a16="http://schemas.microsoft.com/office/drawing/2014/main" id="{A98E66D5-E6B9-BD63-12E0-F13E502BE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49" y="616105"/>
            <a:ext cx="6553200" cy="49149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6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71551" y="371208"/>
            <a:ext cx="6498683" cy="2400657"/>
          </a:xfrm>
          <a:prstGeom prst="rect">
            <a:avLst/>
          </a:prstGeom>
          <a:noFill/>
        </p:spPr>
        <p:txBody>
          <a:bodyPr wrap="square" rtlCol="0">
            <a:spAutoFit/>
          </a:bodyPr>
          <a:lstStyle/>
          <a:p>
            <a:pPr algn="just"/>
            <a:r>
              <a:rPr lang="en-US" sz="5000" b="1" dirty="0">
                <a:latin typeface="Bookman Old Style" panose="02050604050505020204" pitchFamily="18" charset="0"/>
              </a:rPr>
              <a:t>Give the 2 main parts of an HTML document?</a:t>
            </a:r>
          </a:p>
        </p:txBody>
      </p:sp>
      <p:sp>
        <p:nvSpPr>
          <p:cNvPr id="4" name="Oval 3">
            <a:extLst>
              <a:ext uri="{FF2B5EF4-FFF2-40B4-BE49-F238E27FC236}">
                <a16:creationId xmlns:a16="http://schemas.microsoft.com/office/drawing/2014/main" id="{C041F04C-AF62-1513-862E-99D58F791FE4}"/>
              </a:ext>
            </a:extLst>
          </p:cNvPr>
          <p:cNvSpPr/>
          <p:nvPr/>
        </p:nvSpPr>
        <p:spPr>
          <a:xfrm>
            <a:off x="2594517" y="3176526"/>
            <a:ext cx="7586547" cy="2269894"/>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Answers:   1. &lt;head&gt;</a:t>
            </a:r>
          </a:p>
          <a:p>
            <a:r>
              <a:rPr lang="en-US" sz="3000" b="1" dirty="0">
                <a:latin typeface="Bookman Old Style" panose="02050604050505020204" pitchFamily="18" charset="0"/>
              </a:rPr>
              <a:t>                 2.  &lt;body&gt;</a:t>
            </a:r>
          </a:p>
        </p:txBody>
      </p:sp>
      <p:pic>
        <p:nvPicPr>
          <p:cNvPr id="7170" name="Picture 2" descr="question3a.html">
            <a:extLst>
              <a:ext uri="{FF2B5EF4-FFF2-40B4-BE49-F238E27FC236}">
                <a16:creationId xmlns:a16="http://schemas.microsoft.com/office/drawing/2014/main" id="{6A807A50-26B1-0B50-1EAA-8D4878C85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434" y="0"/>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19AFDD5-7116-2491-18E4-FA981C9EAA45}"/>
              </a:ext>
            </a:extLst>
          </p:cNvPr>
          <p:cNvSpPr/>
          <p:nvPr/>
        </p:nvSpPr>
        <p:spPr>
          <a:xfrm>
            <a:off x="10032380" y="1001631"/>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3</a:t>
            </a:r>
          </a:p>
        </p:txBody>
      </p:sp>
    </p:spTree>
    <p:extLst>
      <p:ext uri="{BB962C8B-B14F-4D97-AF65-F5344CB8AC3E}">
        <p14:creationId xmlns:p14="http://schemas.microsoft.com/office/powerpoint/2010/main" val="28676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71551" y="371208"/>
            <a:ext cx="7926039" cy="2400657"/>
          </a:xfrm>
          <a:prstGeom prst="rect">
            <a:avLst/>
          </a:prstGeom>
          <a:noFill/>
        </p:spPr>
        <p:txBody>
          <a:bodyPr wrap="square" rtlCol="0">
            <a:spAutoFit/>
          </a:bodyPr>
          <a:lstStyle/>
          <a:p>
            <a:pPr algn="just"/>
            <a:r>
              <a:rPr lang="en-US" sz="5000" b="1" dirty="0">
                <a:latin typeface="Bookman Old Style" panose="02050604050505020204" pitchFamily="18" charset="0"/>
              </a:rPr>
              <a:t>The tag that specifies the source (URL) of the script or image.</a:t>
            </a:r>
          </a:p>
        </p:txBody>
      </p:sp>
      <p:sp>
        <p:nvSpPr>
          <p:cNvPr id="4" name="Oval 3">
            <a:extLst>
              <a:ext uri="{FF2B5EF4-FFF2-40B4-BE49-F238E27FC236}">
                <a16:creationId xmlns:a16="http://schemas.microsoft.com/office/drawing/2014/main" id="{C041F04C-AF62-1513-862E-99D58F791FE4}"/>
              </a:ext>
            </a:extLst>
          </p:cNvPr>
          <p:cNvSpPr/>
          <p:nvPr/>
        </p:nvSpPr>
        <p:spPr>
          <a:xfrm>
            <a:off x="3819293" y="3429000"/>
            <a:ext cx="4176131"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a:t>
            </a:r>
            <a:r>
              <a:rPr lang="en-US" sz="3000" b="1" dirty="0" err="1">
                <a:latin typeface="Bookman Old Style" panose="02050604050505020204" pitchFamily="18" charset="0"/>
              </a:rPr>
              <a:t>src</a:t>
            </a:r>
            <a:endParaRPr lang="en-US" sz="3000" b="1" dirty="0">
              <a:latin typeface="Bookman Old Style" panose="02050604050505020204" pitchFamily="18" charset="0"/>
            </a:endParaRPr>
          </a:p>
        </p:txBody>
      </p:sp>
      <p:pic>
        <p:nvPicPr>
          <p:cNvPr id="9218" name="Picture 2" descr="question4c.html">
            <a:extLst>
              <a:ext uri="{FF2B5EF4-FFF2-40B4-BE49-F238E27FC236}">
                <a16:creationId xmlns:a16="http://schemas.microsoft.com/office/drawing/2014/main" id="{80D2F9DA-587D-B148-5EB9-2935CEFD3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6044" y="79465"/>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D66E2DF-C9A2-20BC-1458-40518229F981}"/>
              </a:ext>
            </a:extLst>
          </p:cNvPr>
          <p:cNvSpPr/>
          <p:nvPr/>
        </p:nvSpPr>
        <p:spPr>
          <a:xfrm>
            <a:off x="9892990" y="1135446"/>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4</a:t>
            </a:r>
          </a:p>
        </p:txBody>
      </p:sp>
    </p:spTree>
    <p:extLst>
      <p:ext uri="{BB962C8B-B14F-4D97-AF65-F5344CB8AC3E}">
        <p14:creationId xmlns:p14="http://schemas.microsoft.com/office/powerpoint/2010/main" val="7209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71551" y="371208"/>
            <a:ext cx="7926039" cy="4708981"/>
          </a:xfrm>
          <a:prstGeom prst="rect">
            <a:avLst/>
          </a:prstGeom>
          <a:noFill/>
        </p:spPr>
        <p:txBody>
          <a:bodyPr wrap="square" rtlCol="0">
            <a:spAutoFit/>
          </a:bodyPr>
          <a:lstStyle/>
          <a:p>
            <a:pPr algn="just"/>
            <a:r>
              <a:rPr lang="en-US" sz="5000" b="1" dirty="0">
                <a:latin typeface="Bookman Old Style" panose="02050604050505020204" pitchFamily="18" charset="0"/>
              </a:rPr>
              <a:t>The attribute that provides an alternative text for an image, which will be displayed if the image fails to load.</a:t>
            </a:r>
          </a:p>
        </p:txBody>
      </p:sp>
      <p:sp>
        <p:nvSpPr>
          <p:cNvPr id="4" name="Oval 3">
            <a:extLst>
              <a:ext uri="{FF2B5EF4-FFF2-40B4-BE49-F238E27FC236}">
                <a16:creationId xmlns:a16="http://schemas.microsoft.com/office/drawing/2014/main" id="{C041F04C-AF62-1513-862E-99D58F791FE4}"/>
              </a:ext>
            </a:extLst>
          </p:cNvPr>
          <p:cNvSpPr/>
          <p:nvPr/>
        </p:nvSpPr>
        <p:spPr>
          <a:xfrm>
            <a:off x="6989337" y="4222356"/>
            <a:ext cx="4039219"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alt</a:t>
            </a:r>
          </a:p>
        </p:txBody>
      </p:sp>
      <p:pic>
        <p:nvPicPr>
          <p:cNvPr id="11266" name="Picture 2" descr="question5b.html">
            <a:extLst>
              <a:ext uri="{FF2B5EF4-FFF2-40B4-BE49-F238E27FC236}">
                <a16:creationId xmlns:a16="http://schemas.microsoft.com/office/drawing/2014/main" id="{3D609798-DF28-4839-6C32-8920A1DA7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92" y="33453"/>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C06B7F1-817B-B774-E812-9B5333827DB8}"/>
              </a:ext>
            </a:extLst>
          </p:cNvPr>
          <p:cNvSpPr/>
          <p:nvPr/>
        </p:nvSpPr>
        <p:spPr>
          <a:xfrm>
            <a:off x="9907238" y="1034669"/>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5</a:t>
            </a:r>
          </a:p>
        </p:txBody>
      </p:sp>
    </p:spTree>
    <p:extLst>
      <p:ext uri="{BB962C8B-B14F-4D97-AF65-F5344CB8AC3E}">
        <p14:creationId xmlns:p14="http://schemas.microsoft.com/office/powerpoint/2010/main" val="257696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32522" y="394328"/>
            <a:ext cx="7926039" cy="3939540"/>
          </a:xfrm>
          <a:prstGeom prst="rect">
            <a:avLst/>
          </a:prstGeom>
          <a:noFill/>
        </p:spPr>
        <p:txBody>
          <a:bodyPr wrap="square" rtlCol="0">
            <a:spAutoFit/>
          </a:bodyPr>
          <a:lstStyle/>
          <a:p>
            <a:pPr algn="just"/>
            <a:r>
              <a:rPr lang="en-PH" sz="5000" b="1" dirty="0">
                <a:latin typeface="Bookman Old Style" panose="02050604050505020204" pitchFamily="18" charset="0"/>
              </a:rPr>
              <a:t>This tag is used to create hyperlinks, allowing users to navigate between different web pages.</a:t>
            </a:r>
            <a:endParaRPr lang="en-US" sz="5000" b="1" dirty="0">
              <a:latin typeface="Bookman Old Style" panose="02050604050505020204" pitchFamily="18" charset="0"/>
            </a:endParaRPr>
          </a:p>
        </p:txBody>
      </p:sp>
      <p:sp>
        <p:nvSpPr>
          <p:cNvPr id="4" name="Oval 3">
            <a:extLst>
              <a:ext uri="{FF2B5EF4-FFF2-40B4-BE49-F238E27FC236}">
                <a16:creationId xmlns:a16="http://schemas.microsoft.com/office/drawing/2014/main" id="{C041F04C-AF62-1513-862E-99D58F791FE4}"/>
              </a:ext>
            </a:extLst>
          </p:cNvPr>
          <p:cNvSpPr/>
          <p:nvPr/>
        </p:nvSpPr>
        <p:spPr>
          <a:xfrm>
            <a:off x="7089697" y="4333868"/>
            <a:ext cx="4039219"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&lt;a&gt;</a:t>
            </a:r>
          </a:p>
        </p:txBody>
      </p:sp>
      <p:pic>
        <p:nvPicPr>
          <p:cNvPr id="2" name="Picture 2" descr="question5b.html">
            <a:extLst>
              <a:ext uri="{FF2B5EF4-FFF2-40B4-BE49-F238E27FC236}">
                <a16:creationId xmlns:a16="http://schemas.microsoft.com/office/drawing/2014/main" id="{EE343362-0D36-3F6B-55F2-122B516E5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214" y="122664"/>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0DCCF3A-AA52-C39D-BD46-F44D15FB3357}"/>
              </a:ext>
            </a:extLst>
          </p:cNvPr>
          <p:cNvSpPr/>
          <p:nvPr/>
        </p:nvSpPr>
        <p:spPr>
          <a:xfrm>
            <a:off x="9935736" y="1157748"/>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6</a:t>
            </a:r>
          </a:p>
        </p:txBody>
      </p:sp>
    </p:spTree>
    <p:extLst>
      <p:ext uri="{BB962C8B-B14F-4D97-AF65-F5344CB8AC3E}">
        <p14:creationId xmlns:p14="http://schemas.microsoft.com/office/powerpoint/2010/main" val="328710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88588" y="583898"/>
            <a:ext cx="7926039" cy="2400657"/>
          </a:xfrm>
          <a:prstGeom prst="rect">
            <a:avLst/>
          </a:prstGeom>
          <a:noFill/>
        </p:spPr>
        <p:txBody>
          <a:bodyPr wrap="square" rtlCol="0">
            <a:spAutoFit/>
          </a:bodyPr>
          <a:lstStyle/>
          <a:p>
            <a:pPr algn="just"/>
            <a:r>
              <a:rPr lang="en-PH" sz="5000" b="1" dirty="0">
                <a:latin typeface="Bookman Old Style" panose="02050604050505020204" pitchFamily="18" charset="0"/>
              </a:rPr>
              <a:t>What tag is used together with &lt;</a:t>
            </a:r>
            <a:r>
              <a:rPr lang="en-PH" sz="5000" b="1" dirty="0" err="1">
                <a:latin typeface="Bookman Old Style" panose="02050604050505020204" pitchFamily="18" charset="0"/>
              </a:rPr>
              <a:t>ol</a:t>
            </a:r>
            <a:r>
              <a:rPr lang="en-PH" sz="5000" b="1" dirty="0">
                <a:latin typeface="Bookman Old Style" panose="02050604050505020204" pitchFamily="18" charset="0"/>
              </a:rPr>
              <a:t>&gt; or &lt;</a:t>
            </a:r>
            <a:r>
              <a:rPr lang="en-PH" sz="5000" b="1" dirty="0" err="1">
                <a:latin typeface="Bookman Old Style" panose="02050604050505020204" pitchFamily="18" charset="0"/>
              </a:rPr>
              <a:t>ul</a:t>
            </a:r>
            <a:r>
              <a:rPr lang="en-PH" sz="5000" b="1" dirty="0">
                <a:latin typeface="Bookman Old Style" panose="02050604050505020204" pitchFamily="18" charset="0"/>
              </a:rPr>
              <a:t>&gt;?</a:t>
            </a:r>
            <a:endParaRPr lang="en-US" sz="5000" b="1" dirty="0">
              <a:latin typeface="Bookman Old Style" panose="02050604050505020204" pitchFamily="18" charset="0"/>
            </a:endParaRPr>
          </a:p>
        </p:txBody>
      </p:sp>
      <p:sp>
        <p:nvSpPr>
          <p:cNvPr id="4" name="Oval 3">
            <a:extLst>
              <a:ext uri="{FF2B5EF4-FFF2-40B4-BE49-F238E27FC236}">
                <a16:creationId xmlns:a16="http://schemas.microsoft.com/office/drawing/2014/main" id="{C041F04C-AF62-1513-862E-99D58F791FE4}"/>
              </a:ext>
            </a:extLst>
          </p:cNvPr>
          <p:cNvSpPr/>
          <p:nvPr/>
        </p:nvSpPr>
        <p:spPr>
          <a:xfrm>
            <a:off x="4076390" y="3191266"/>
            <a:ext cx="4039219"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&lt;li&gt;</a:t>
            </a:r>
          </a:p>
        </p:txBody>
      </p:sp>
      <p:pic>
        <p:nvPicPr>
          <p:cNvPr id="6" name="Picture 2" descr="question5b.html">
            <a:extLst>
              <a:ext uri="{FF2B5EF4-FFF2-40B4-BE49-F238E27FC236}">
                <a16:creationId xmlns:a16="http://schemas.microsoft.com/office/drawing/2014/main" id="{AE34298C-0E63-6E16-1BA9-68CAC3048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214" y="122664"/>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267E3104-DAE5-E336-5C4D-49D890AF6444}"/>
              </a:ext>
            </a:extLst>
          </p:cNvPr>
          <p:cNvSpPr/>
          <p:nvPr/>
        </p:nvSpPr>
        <p:spPr>
          <a:xfrm>
            <a:off x="9935736" y="1157748"/>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7</a:t>
            </a:r>
          </a:p>
        </p:txBody>
      </p:sp>
    </p:spTree>
    <p:extLst>
      <p:ext uri="{BB962C8B-B14F-4D97-AF65-F5344CB8AC3E}">
        <p14:creationId xmlns:p14="http://schemas.microsoft.com/office/powerpoint/2010/main" val="13868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88588" y="583898"/>
            <a:ext cx="7926039" cy="3170099"/>
          </a:xfrm>
          <a:prstGeom prst="rect">
            <a:avLst/>
          </a:prstGeom>
          <a:noFill/>
        </p:spPr>
        <p:txBody>
          <a:bodyPr wrap="square" rtlCol="0">
            <a:spAutoFit/>
          </a:bodyPr>
          <a:lstStyle/>
          <a:p>
            <a:pPr algn="just"/>
            <a:r>
              <a:rPr lang="en-PH" sz="5000" b="1" dirty="0">
                <a:latin typeface="Bookman Old Style" panose="02050604050505020204" pitchFamily="18" charset="0"/>
              </a:rPr>
              <a:t>What is the attribute used that specifies the URL of the page the link goes to?</a:t>
            </a:r>
            <a:endParaRPr lang="en-US" sz="5000" b="1" dirty="0">
              <a:latin typeface="Bookman Old Style" panose="02050604050505020204" pitchFamily="18" charset="0"/>
            </a:endParaRPr>
          </a:p>
        </p:txBody>
      </p:sp>
      <p:sp>
        <p:nvSpPr>
          <p:cNvPr id="4" name="Oval 3">
            <a:extLst>
              <a:ext uri="{FF2B5EF4-FFF2-40B4-BE49-F238E27FC236}">
                <a16:creationId xmlns:a16="http://schemas.microsoft.com/office/drawing/2014/main" id="{C041F04C-AF62-1513-862E-99D58F791FE4}"/>
              </a:ext>
            </a:extLst>
          </p:cNvPr>
          <p:cNvSpPr/>
          <p:nvPr/>
        </p:nvSpPr>
        <p:spPr>
          <a:xfrm>
            <a:off x="4076390" y="3753997"/>
            <a:ext cx="4039219"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a:t>
            </a:r>
            <a:r>
              <a:rPr lang="en-US" sz="3000" b="1" dirty="0" err="1">
                <a:latin typeface="Bookman Old Style" panose="02050604050505020204" pitchFamily="18" charset="0"/>
              </a:rPr>
              <a:t>href</a:t>
            </a:r>
            <a:endParaRPr lang="en-US" sz="3000" b="1" dirty="0">
              <a:latin typeface="Bookman Old Style" panose="02050604050505020204" pitchFamily="18" charset="0"/>
            </a:endParaRPr>
          </a:p>
        </p:txBody>
      </p:sp>
      <p:pic>
        <p:nvPicPr>
          <p:cNvPr id="6" name="Picture 2" descr="question5b.html">
            <a:extLst>
              <a:ext uri="{FF2B5EF4-FFF2-40B4-BE49-F238E27FC236}">
                <a16:creationId xmlns:a16="http://schemas.microsoft.com/office/drawing/2014/main" id="{AE34298C-0E63-6E16-1BA9-68CAC3048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214" y="122664"/>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267E3104-DAE5-E336-5C4D-49D890AF6444}"/>
              </a:ext>
            </a:extLst>
          </p:cNvPr>
          <p:cNvSpPr/>
          <p:nvPr/>
        </p:nvSpPr>
        <p:spPr>
          <a:xfrm>
            <a:off x="9935736" y="1157748"/>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8</a:t>
            </a:r>
          </a:p>
        </p:txBody>
      </p:sp>
    </p:spTree>
    <p:extLst>
      <p:ext uri="{BB962C8B-B14F-4D97-AF65-F5344CB8AC3E}">
        <p14:creationId xmlns:p14="http://schemas.microsoft.com/office/powerpoint/2010/main" val="254811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88588" y="583898"/>
            <a:ext cx="7926039" cy="3170099"/>
          </a:xfrm>
          <a:prstGeom prst="rect">
            <a:avLst/>
          </a:prstGeom>
          <a:noFill/>
        </p:spPr>
        <p:txBody>
          <a:bodyPr wrap="square" rtlCol="0">
            <a:spAutoFit/>
          </a:bodyPr>
          <a:lstStyle/>
          <a:p>
            <a:pPr algn="just"/>
            <a:r>
              <a:rPr lang="en-PH" sz="5000" b="1" dirty="0">
                <a:latin typeface="Bookman Old Style" panose="02050604050505020204" pitchFamily="18" charset="0"/>
              </a:rPr>
              <a:t>This tag is used to contains the  metadata about the HTML document.</a:t>
            </a:r>
            <a:endParaRPr lang="en-US" sz="5000" b="1" dirty="0">
              <a:latin typeface="Bookman Old Style" panose="02050604050505020204" pitchFamily="18" charset="0"/>
            </a:endParaRPr>
          </a:p>
        </p:txBody>
      </p:sp>
      <p:sp>
        <p:nvSpPr>
          <p:cNvPr id="4" name="Oval 3">
            <a:extLst>
              <a:ext uri="{FF2B5EF4-FFF2-40B4-BE49-F238E27FC236}">
                <a16:creationId xmlns:a16="http://schemas.microsoft.com/office/drawing/2014/main" id="{C041F04C-AF62-1513-862E-99D58F791FE4}"/>
              </a:ext>
            </a:extLst>
          </p:cNvPr>
          <p:cNvSpPr/>
          <p:nvPr/>
        </p:nvSpPr>
        <p:spPr>
          <a:xfrm>
            <a:off x="4076390" y="3753997"/>
            <a:ext cx="4911493"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&lt;head&gt;</a:t>
            </a:r>
          </a:p>
        </p:txBody>
      </p:sp>
      <p:pic>
        <p:nvPicPr>
          <p:cNvPr id="6" name="Picture 2" descr="question5b.html">
            <a:extLst>
              <a:ext uri="{FF2B5EF4-FFF2-40B4-BE49-F238E27FC236}">
                <a16:creationId xmlns:a16="http://schemas.microsoft.com/office/drawing/2014/main" id="{AE34298C-0E63-6E16-1BA9-68CAC3048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214" y="122664"/>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267E3104-DAE5-E336-5C4D-49D890AF6444}"/>
              </a:ext>
            </a:extLst>
          </p:cNvPr>
          <p:cNvSpPr/>
          <p:nvPr/>
        </p:nvSpPr>
        <p:spPr>
          <a:xfrm>
            <a:off x="9935736" y="1157748"/>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9</a:t>
            </a:r>
          </a:p>
        </p:txBody>
      </p:sp>
    </p:spTree>
    <p:extLst>
      <p:ext uri="{BB962C8B-B14F-4D97-AF65-F5344CB8AC3E}">
        <p14:creationId xmlns:p14="http://schemas.microsoft.com/office/powerpoint/2010/main" val="50480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688588" y="583898"/>
            <a:ext cx="7926039" cy="3170099"/>
          </a:xfrm>
          <a:prstGeom prst="rect">
            <a:avLst/>
          </a:prstGeom>
          <a:noFill/>
        </p:spPr>
        <p:txBody>
          <a:bodyPr wrap="square" rtlCol="0">
            <a:spAutoFit/>
          </a:bodyPr>
          <a:lstStyle/>
          <a:p>
            <a:pPr algn="just"/>
            <a:r>
              <a:rPr lang="en-PH" sz="5000" b="1" dirty="0">
                <a:latin typeface="Bookman Old Style" panose="02050604050505020204" pitchFamily="18" charset="0"/>
              </a:rPr>
              <a:t>This tag is used to contains the content of the HTML document.</a:t>
            </a:r>
            <a:endParaRPr lang="en-US" sz="5000" b="1" dirty="0">
              <a:latin typeface="Bookman Old Style" panose="02050604050505020204" pitchFamily="18" charset="0"/>
            </a:endParaRPr>
          </a:p>
        </p:txBody>
      </p:sp>
      <p:sp>
        <p:nvSpPr>
          <p:cNvPr id="4" name="Oval 3">
            <a:extLst>
              <a:ext uri="{FF2B5EF4-FFF2-40B4-BE49-F238E27FC236}">
                <a16:creationId xmlns:a16="http://schemas.microsoft.com/office/drawing/2014/main" id="{C041F04C-AF62-1513-862E-99D58F791FE4}"/>
              </a:ext>
            </a:extLst>
          </p:cNvPr>
          <p:cNvSpPr/>
          <p:nvPr/>
        </p:nvSpPr>
        <p:spPr>
          <a:xfrm>
            <a:off x="4076390" y="3753997"/>
            <a:ext cx="4911493" cy="17300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&lt;body&gt;</a:t>
            </a:r>
          </a:p>
        </p:txBody>
      </p:sp>
      <p:pic>
        <p:nvPicPr>
          <p:cNvPr id="6" name="Picture 2" descr="question5b.html">
            <a:extLst>
              <a:ext uri="{FF2B5EF4-FFF2-40B4-BE49-F238E27FC236}">
                <a16:creationId xmlns:a16="http://schemas.microsoft.com/office/drawing/2014/main" id="{AE34298C-0E63-6E16-1BA9-68CAC3048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214" y="122664"/>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267E3104-DAE5-E336-5C4D-49D890AF6444}"/>
              </a:ext>
            </a:extLst>
          </p:cNvPr>
          <p:cNvSpPr/>
          <p:nvPr/>
        </p:nvSpPr>
        <p:spPr>
          <a:xfrm>
            <a:off x="9746165" y="1146597"/>
            <a:ext cx="180649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10</a:t>
            </a:r>
          </a:p>
        </p:txBody>
      </p:sp>
    </p:spTree>
    <p:extLst>
      <p:ext uri="{BB962C8B-B14F-4D97-AF65-F5344CB8AC3E}">
        <p14:creationId xmlns:p14="http://schemas.microsoft.com/office/powerpoint/2010/main" val="30792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pic>
        <p:nvPicPr>
          <p:cNvPr id="1026" name="Picture 2" descr="XHTML open file format icon">
            <a:extLst>
              <a:ext uri="{FF2B5EF4-FFF2-40B4-BE49-F238E27FC236}">
                <a16:creationId xmlns:a16="http://schemas.microsoft.com/office/drawing/2014/main" id="{0BCF1DFC-0005-940B-3156-E47BA6C58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40" y="635268"/>
            <a:ext cx="4962643" cy="4962643"/>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B0FCEA-2972-5100-AEC2-90D57DBF4355}"/>
              </a:ext>
            </a:extLst>
          </p:cNvPr>
          <p:cNvSpPr txBox="1"/>
          <p:nvPr/>
        </p:nvSpPr>
        <p:spPr>
          <a:xfrm>
            <a:off x="6633425" y="1454595"/>
            <a:ext cx="4259499" cy="3323987"/>
          </a:xfrm>
          <a:prstGeom prst="rect">
            <a:avLst/>
          </a:prstGeom>
          <a:noFill/>
        </p:spPr>
        <p:txBody>
          <a:bodyPr wrap="none" rtlCol="0">
            <a:spAutoFit/>
          </a:bodyPr>
          <a:lstStyle/>
          <a:p>
            <a:pPr algn="ctr"/>
            <a:r>
              <a:rPr lang="en-US" sz="7000" b="1" dirty="0">
                <a:latin typeface="Bookman Old Style" panose="02050604050505020204" pitchFamily="18" charset="0"/>
              </a:rPr>
              <a:t>What </a:t>
            </a:r>
          </a:p>
          <a:p>
            <a:pPr algn="ctr"/>
            <a:r>
              <a:rPr lang="en-US" sz="7000" b="1" dirty="0">
                <a:latin typeface="Bookman Old Style" panose="02050604050505020204" pitchFamily="18" charset="0"/>
              </a:rPr>
              <a:t>is </a:t>
            </a:r>
          </a:p>
          <a:p>
            <a:pPr algn="ctr"/>
            <a:r>
              <a:rPr lang="en-US" sz="7000" b="1" dirty="0">
                <a:latin typeface="Bookman Old Style" panose="02050604050505020204" pitchFamily="18" charset="0"/>
              </a:rPr>
              <a:t>XHTML?</a:t>
            </a:r>
          </a:p>
        </p:txBody>
      </p:sp>
    </p:spTree>
    <p:extLst>
      <p:ext uri="{BB962C8B-B14F-4D97-AF65-F5344CB8AC3E}">
        <p14:creationId xmlns:p14="http://schemas.microsoft.com/office/powerpoint/2010/main" val="1153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D507F0D-0CFB-9DAA-5657-C8AC217708EF}"/>
              </a:ext>
            </a:extLst>
          </p:cNvPr>
          <p:cNvSpPr/>
          <p:nvPr/>
        </p:nvSpPr>
        <p:spPr>
          <a:xfrm>
            <a:off x="135673" y="278779"/>
            <a:ext cx="11920653" cy="57205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XHTML is an acronym for </a:t>
            </a:r>
            <a:r>
              <a:rPr lang="en-US" sz="3500" dirty="0" err="1">
                <a:solidFill>
                  <a:schemeClr val="tx1"/>
                </a:solidFill>
                <a:latin typeface="Bookman Old Style" panose="02050604050505020204" pitchFamily="18" charset="0"/>
              </a:rPr>
              <a:t>eXtensible</a:t>
            </a:r>
            <a:r>
              <a:rPr lang="en-US" sz="3500" dirty="0">
                <a:solidFill>
                  <a:schemeClr val="tx1"/>
                </a:solidFill>
                <a:latin typeface="Bookman Old Style" panose="02050604050505020204" pitchFamily="18" charset="0"/>
              </a:rPr>
              <a:t> </a:t>
            </a:r>
            <a:r>
              <a:rPr lang="en-US" sz="3500" dirty="0" err="1">
                <a:solidFill>
                  <a:schemeClr val="tx1"/>
                </a:solidFill>
                <a:latin typeface="Bookman Old Style" panose="02050604050505020204" pitchFamily="18" charset="0"/>
              </a:rPr>
              <a:t>HyperText</a:t>
            </a:r>
            <a:r>
              <a:rPr lang="en-US" sz="3500" dirty="0">
                <a:solidFill>
                  <a:schemeClr val="tx1"/>
                </a:solidFill>
                <a:latin typeface="Bookman Old Style" panose="02050604050505020204" pitchFamily="18" charset="0"/>
              </a:rPr>
              <a:t> Markup Language.</a:t>
            </a:r>
            <a:r>
              <a:rPr lang="en-US" sz="3500" dirty="0">
                <a:latin typeface="Bookman Old Style" panose="02050604050505020204" pitchFamily="18" charset="0"/>
              </a:rPr>
              <a:t> </a:t>
            </a:r>
            <a:endParaRPr lang="en-US" sz="3500" dirty="0">
              <a:solidFill>
                <a:schemeClr val="tx1"/>
              </a:solidFill>
              <a:latin typeface="Bookman Old Style" panose="02050604050505020204" pitchFamily="18" charset="0"/>
            </a:endParaRPr>
          </a:p>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The ”x” came from XML or </a:t>
            </a:r>
            <a:r>
              <a:rPr lang="en-US" sz="3500" dirty="0" err="1">
                <a:solidFill>
                  <a:schemeClr val="tx1"/>
                </a:solidFill>
                <a:latin typeface="Bookman Old Style" panose="02050604050505020204" pitchFamily="18" charset="0"/>
              </a:rPr>
              <a:t>eXtensible</a:t>
            </a:r>
            <a:r>
              <a:rPr lang="en-US" sz="3500" dirty="0">
                <a:solidFill>
                  <a:schemeClr val="tx1"/>
                </a:solidFill>
                <a:latin typeface="Bookman Old Style" panose="02050604050505020204" pitchFamily="18" charset="0"/>
              </a:rPr>
              <a:t> Mark-up Language.</a:t>
            </a:r>
          </a:p>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Though different from HTML, XHTML also uses the filename extension .html</a:t>
            </a:r>
          </a:p>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The content of the actual coding might change because of XHTML conventions but it still holds the same filename extension.</a:t>
            </a:r>
            <a:endParaRPr lang="en-US" sz="3500" dirty="0">
              <a:latin typeface="Bookman Old Style" panose="02050604050505020204" pitchFamily="18" charset="0"/>
            </a:endParaRPr>
          </a:p>
        </p:txBody>
      </p:sp>
    </p:spTree>
    <p:extLst>
      <p:ext uri="{BB962C8B-B14F-4D97-AF65-F5344CB8AC3E}">
        <p14:creationId xmlns:p14="http://schemas.microsoft.com/office/powerpoint/2010/main" val="113267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descr="Free Vectors | Children praying">
            <a:extLst>
              <a:ext uri="{FF2B5EF4-FFF2-40B4-BE49-F238E27FC236}">
                <a16:creationId xmlns:a16="http://schemas.microsoft.com/office/drawing/2014/main" id="{BF44DB10-E138-DB6C-4A5F-4F69072F5F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3824" l="7269" r="89868">
                        <a14:foregroundMark x1="7489" y1="16471" x2="7489" y2="16471"/>
                        <a14:foregroundMark x1="7269" y1="17353" x2="15639" y2="16471"/>
                        <a14:foregroundMark x1="15639" y1="16471" x2="21366" y2="85294"/>
                        <a14:foregroundMark x1="21366" y1="85294" x2="25771" y2="25000"/>
                        <a14:foregroundMark x1="25771" y1="25000" x2="20925" y2="13529"/>
                        <a14:foregroundMark x1="20925" y1="13529" x2="11674" y2="22647"/>
                        <a14:foregroundMark x1="10687" y1="46385" x2="10573" y2="49118"/>
                        <a14:foregroundMark x1="10948" y1="40084" x2="10864" y2="42111"/>
                        <a14:foregroundMark x1="11674" y1="22647" x2="10956" y2="39904"/>
                        <a14:foregroundMark x1="10573" y1="49118" x2="14317" y2="87941"/>
                        <a14:foregroundMark x1="22026" y1="82647" x2="24449" y2="92647"/>
                        <a14:foregroundMark x1="66740" y1="25000" x2="70705" y2="14706"/>
                        <a14:foregroundMark x1="70705" y1="14706" x2="78634" y2="11765"/>
                        <a14:foregroundMark x1="78634" y1="11765" x2="86123" y2="19706"/>
                        <a14:foregroundMark x1="86123" y1="19706" x2="84802" y2="83824"/>
                        <a14:foregroundMark x1="84802" y1="83824" x2="82599" y2="71471"/>
                        <a14:foregroundMark x1="77285" y1="78567" x2="75771" y2="80588"/>
                        <a14:foregroundMark x1="75771" y1="80588" x2="75991" y2="92059"/>
                        <a14:foregroundMark x1="72682" y1="42059" x2="71806" y2="28824"/>
                        <a14:foregroundMark x1="72701" y1="42353" x2="72682" y2="42059"/>
                        <a14:foregroundMark x1="72791" y1="43713" x2="72701" y2="42353"/>
                        <a14:foregroundMark x1="75991" y1="92059" x2="72818" y2="44120"/>
                        <a14:foregroundMark x1="71806" y1="28824" x2="67181" y2="21471"/>
                        <a14:foregroundMark x1="82159" y1="82941" x2="82159" y2="82941"/>
                        <a14:foregroundMark x1="82159" y1="81471" x2="83040" y2="89118"/>
                        <a14:foregroundMark x1="51542" y1="82353" x2="53744" y2="84412"/>
                        <a14:foregroundMark x1="44714" y1="82941" x2="46035" y2="84706"/>
                        <a14:foregroundMark x1="44444" y1="93614" x2="47137" y2="93235"/>
                        <a14:foregroundMark x1="7269" y1="16471" x2="7269" y2="17353"/>
                        <a14:foregroundMark x1="7269" y1="17059" x2="7489" y2="17059"/>
                        <a14:backgroundMark x1="6388" y1="17353" x2="6388" y2="17353"/>
                        <a14:backgroundMark x1="6167" y1="17941" x2="6167" y2="17941"/>
                        <a14:backgroundMark x1="7111" y1="16471" x2="7269" y2="16176"/>
                        <a14:backgroundMark x1="6167" y1="18235" x2="6639" y2="17353"/>
                        <a14:backgroundMark x1="42070" y1="95000" x2="42731" y2="95000"/>
                        <a14:backgroundMark x1="42070" y1="94412" x2="42952" y2="94706"/>
                        <a14:backgroundMark x1="42952" y1="94706" x2="43612" y2="95000"/>
                        <a14:backgroundMark x1="91410" y1="20294" x2="92511" y2="22353"/>
                        <a14:backgroundMark x1="71806" y1="42353" x2="71806" y2="42353"/>
                        <a14:backgroundMark x1="71806" y1="42353" x2="71806" y2="42353"/>
                        <a14:backgroundMark x1="72467" y1="42647" x2="72467" y2="42353"/>
                        <a14:backgroundMark x1="72467" y1="42059" x2="72467" y2="42059"/>
                        <a14:backgroundMark x1="72687" y1="42647" x2="72687" y2="42059"/>
                        <a14:backgroundMark x1="79075" y1="72647" x2="80617" y2="73235"/>
                        <a14:backgroundMark x1="79075" y1="74412" x2="80837" y2="75294"/>
                        <a14:backgroundMark x1="10573" y1="42353" x2="8590" y2="42059"/>
                        <a14:backgroundMark x1="9912" y1="42353" x2="8590" y2="41471"/>
                        <a14:backgroundMark x1="10132" y1="42941" x2="10573" y2="41471"/>
                        <a14:backgroundMark x1="10793" y1="42353" x2="11233" y2="41471"/>
                      </a14:backgroundRemoval>
                    </a14:imgEffect>
                  </a14:imgLayer>
                </a14:imgProps>
              </a:ext>
              <a:ext uri="{28A0092B-C50C-407E-A947-70E740481C1C}">
                <a14:useLocalDpi xmlns:a14="http://schemas.microsoft.com/office/drawing/2010/main" val="0"/>
              </a:ext>
            </a:extLst>
          </a:blip>
          <a:srcRect/>
          <a:stretch>
            <a:fillRect/>
          </a:stretch>
        </p:blipFill>
        <p:spPr bwMode="auto">
          <a:xfrm>
            <a:off x="215900" y="1109980"/>
            <a:ext cx="57658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logo&#10;&#10;Description automatically generated">
            <a:extLst>
              <a:ext uri="{FF2B5EF4-FFF2-40B4-BE49-F238E27FC236}">
                <a16:creationId xmlns:a16="http://schemas.microsoft.com/office/drawing/2014/main" id="{ACB9924F-F002-155F-0601-FB739A667A04}"/>
              </a:ext>
            </a:extLst>
          </p:cNvPr>
          <p:cNvPicPr>
            <a:picLocks noChangeAspect="1"/>
          </p:cNvPicPr>
          <p:nvPr/>
        </p:nvPicPr>
        <p:blipFill>
          <a:blip r:embed="rId6"/>
          <a:stretch>
            <a:fillRect/>
          </a:stretch>
        </p:blipFill>
        <p:spPr>
          <a:xfrm>
            <a:off x="5880100" y="1541780"/>
            <a:ext cx="6096000" cy="3454400"/>
          </a:xfrm>
          <a:prstGeom prst="rect">
            <a:avLst/>
          </a:prstGeom>
        </p:spPr>
      </p:pic>
    </p:spTree>
    <p:extLst>
      <p:ext uri="{BB962C8B-B14F-4D97-AF65-F5344CB8AC3E}">
        <p14:creationId xmlns:p14="http://schemas.microsoft.com/office/powerpoint/2010/main" val="147152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sp>
        <p:nvSpPr>
          <p:cNvPr id="3" name="TextBox 2">
            <a:extLst>
              <a:ext uri="{FF2B5EF4-FFF2-40B4-BE49-F238E27FC236}">
                <a16:creationId xmlns:a16="http://schemas.microsoft.com/office/drawing/2014/main" id="{82B0FCEA-2972-5100-AEC2-90D57DBF4355}"/>
              </a:ext>
            </a:extLst>
          </p:cNvPr>
          <p:cNvSpPr txBox="1"/>
          <p:nvPr/>
        </p:nvSpPr>
        <p:spPr>
          <a:xfrm>
            <a:off x="4881318" y="414647"/>
            <a:ext cx="7671237" cy="5478423"/>
          </a:xfrm>
          <a:prstGeom prst="rect">
            <a:avLst/>
          </a:prstGeom>
          <a:noFill/>
        </p:spPr>
        <p:txBody>
          <a:bodyPr wrap="square" rtlCol="0">
            <a:spAutoFit/>
          </a:bodyPr>
          <a:lstStyle/>
          <a:p>
            <a:pPr algn="ctr"/>
            <a:r>
              <a:rPr lang="en-US" sz="7000" b="1" dirty="0">
                <a:latin typeface="Bookman Old Style" panose="02050604050505020204" pitchFamily="18" charset="0"/>
              </a:rPr>
              <a:t>What is the difference between XHTML and HTML?</a:t>
            </a:r>
          </a:p>
        </p:txBody>
      </p:sp>
      <p:pic>
        <p:nvPicPr>
          <p:cNvPr id="18436" name="Picture 4" descr="HTML vs. XHTML: Understanding the Key ...">
            <a:extLst>
              <a:ext uri="{FF2B5EF4-FFF2-40B4-BE49-F238E27FC236}">
                <a16:creationId xmlns:a16="http://schemas.microsoft.com/office/drawing/2014/main" id="{828F73D0-A83D-44D2-965E-B45CEA502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27" y="1100099"/>
            <a:ext cx="5307981" cy="410752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1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D507F0D-0CFB-9DAA-5657-C8AC217708EF}"/>
              </a:ext>
            </a:extLst>
          </p:cNvPr>
          <p:cNvSpPr/>
          <p:nvPr/>
        </p:nvSpPr>
        <p:spPr>
          <a:xfrm>
            <a:off x="135673" y="1003609"/>
            <a:ext cx="11920653" cy="48507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XHTML is stricter and cleaner version of HTML.</a:t>
            </a:r>
          </a:p>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Aimed to replace HTML.</a:t>
            </a:r>
          </a:p>
          <a:p>
            <a:pPr marL="457200" indent="-457200" algn="just">
              <a:buFont typeface="Arial" panose="020B0604020202020204" pitchFamily="34" charset="0"/>
              <a:buChar char="•"/>
            </a:pPr>
            <a:r>
              <a:rPr lang="en-US" sz="3500" dirty="0">
                <a:solidFill>
                  <a:schemeClr val="tx1"/>
                </a:solidFill>
                <a:latin typeface="Bookman Old Style" panose="02050604050505020204" pitchFamily="18" charset="0"/>
              </a:rPr>
              <a:t>All new Web browsers support XHTML, because there came to a point that a huge amount of web pages have been written in the wrong syntax.  Since web browsers still force to interpret HTML the way they could, sometimes the wrong syntax could still display a logically correct output.</a:t>
            </a:r>
          </a:p>
          <a:p>
            <a:pPr algn="just"/>
            <a:endParaRPr lang="en-US" sz="3500"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84997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2B81AE4-1375-EF3E-7F82-D008BAE9A0A1}"/>
              </a:ext>
            </a:extLst>
          </p:cNvPr>
          <p:cNvPicPr>
            <a:picLocks noChangeAspect="1"/>
          </p:cNvPicPr>
          <p:nvPr/>
        </p:nvPicPr>
        <p:blipFill rotWithShape="1">
          <a:blip r:embed="rId4"/>
          <a:srcRect b="56384"/>
          <a:stretch/>
        </p:blipFill>
        <p:spPr>
          <a:xfrm>
            <a:off x="96254" y="312234"/>
            <a:ext cx="11999492" cy="5441795"/>
          </a:xfrm>
          <a:prstGeom prst="rect">
            <a:avLst/>
          </a:prstGeom>
        </p:spPr>
      </p:pic>
      <p:sp>
        <p:nvSpPr>
          <p:cNvPr id="6" name="TextBox 5">
            <a:extLst>
              <a:ext uri="{FF2B5EF4-FFF2-40B4-BE49-F238E27FC236}">
                <a16:creationId xmlns:a16="http://schemas.microsoft.com/office/drawing/2014/main" id="{327648B5-D28E-047E-DA20-5337D719D8B4}"/>
              </a:ext>
            </a:extLst>
          </p:cNvPr>
          <p:cNvSpPr txBox="1"/>
          <p:nvPr/>
        </p:nvSpPr>
        <p:spPr>
          <a:xfrm>
            <a:off x="6244681" y="1594624"/>
            <a:ext cx="5413063" cy="1015663"/>
          </a:xfrm>
          <a:prstGeom prst="rect">
            <a:avLst/>
          </a:prstGeom>
          <a:noFill/>
        </p:spPr>
        <p:txBody>
          <a:bodyPr wrap="square" rtlCol="0">
            <a:spAutoFit/>
          </a:bodyPr>
          <a:lstStyle/>
          <a:p>
            <a:pPr algn="ctr"/>
            <a:r>
              <a:rPr lang="en-US" sz="3000" dirty="0">
                <a:latin typeface="Bookman Old Style" panose="02050604050505020204" pitchFamily="18" charset="0"/>
              </a:rPr>
              <a:t>Identify the error/s in this HTML document</a:t>
            </a:r>
          </a:p>
        </p:txBody>
      </p:sp>
      <p:pic>
        <p:nvPicPr>
          <p:cNvPr id="19458" name="Picture 2" descr="thinking emoji">
            <a:extLst>
              <a:ext uri="{FF2B5EF4-FFF2-40B4-BE49-F238E27FC236}">
                <a16:creationId xmlns:a16="http://schemas.microsoft.com/office/drawing/2014/main" id="{053F9D54-A7F7-732A-E3F9-9C081F1F2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7423" y="2610287"/>
            <a:ext cx="2527300" cy="252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56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2" name="Picture 2" descr="thinking emoji">
            <a:extLst>
              <a:ext uri="{FF2B5EF4-FFF2-40B4-BE49-F238E27FC236}">
                <a16:creationId xmlns:a16="http://schemas.microsoft.com/office/drawing/2014/main" id="{5F26A0CD-7FBE-D411-605C-3AB09272C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92" y="579864"/>
            <a:ext cx="5209168" cy="52091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16FB8F-C82E-EF88-8F20-7EE14FF9E2CF}"/>
              </a:ext>
            </a:extLst>
          </p:cNvPr>
          <p:cNvSpPr txBox="1"/>
          <p:nvPr/>
        </p:nvSpPr>
        <p:spPr>
          <a:xfrm>
            <a:off x="5059738" y="448100"/>
            <a:ext cx="6771706" cy="5632311"/>
          </a:xfrm>
          <a:prstGeom prst="rect">
            <a:avLst/>
          </a:prstGeom>
          <a:noFill/>
        </p:spPr>
        <p:txBody>
          <a:bodyPr wrap="square" rtlCol="0">
            <a:spAutoFit/>
          </a:bodyPr>
          <a:lstStyle/>
          <a:p>
            <a:pPr algn="ctr"/>
            <a:r>
              <a:rPr lang="en-US" sz="6000" b="1" dirty="0">
                <a:latin typeface="Bookman Old Style" panose="02050604050505020204" pitchFamily="18" charset="0"/>
              </a:rPr>
              <a:t>Will the given example produce the correct output when opened in a browser?</a:t>
            </a:r>
          </a:p>
        </p:txBody>
      </p:sp>
    </p:spTree>
    <p:extLst>
      <p:ext uri="{BB962C8B-B14F-4D97-AF65-F5344CB8AC3E}">
        <p14:creationId xmlns:p14="http://schemas.microsoft.com/office/powerpoint/2010/main" val="371133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pic>
        <p:nvPicPr>
          <p:cNvPr id="21506" name="Picture 2" descr="keyboard smash">
            <a:extLst>
              <a:ext uri="{FF2B5EF4-FFF2-40B4-BE49-F238E27FC236}">
                <a16:creationId xmlns:a16="http://schemas.microsoft.com/office/drawing/2014/main" id="{94CDF013-0C7D-29B7-95BE-177C61EDC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034" y="767575"/>
            <a:ext cx="4939835" cy="4939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DE1870-5770-E556-81C6-881D19BFFB8D}"/>
              </a:ext>
            </a:extLst>
          </p:cNvPr>
          <p:cNvSpPr txBox="1"/>
          <p:nvPr/>
        </p:nvSpPr>
        <p:spPr>
          <a:xfrm>
            <a:off x="-29336" y="522292"/>
            <a:ext cx="6771706" cy="1015663"/>
          </a:xfrm>
          <a:prstGeom prst="rect">
            <a:avLst/>
          </a:prstGeom>
          <a:noFill/>
        </p:spPr>
        <p:txBody>
          <a:bodyPr wrap="square" rtlCol="0">
            <a:spAutoFit/>
          </a:bodyPr>
          <a:lstStyle/>
          <a:p>
            <a:pPr algn="ctr"/>
            <a:r>
              <a:rPr lang="en-US" sz="6000" b="1" dirty="0">
                <a:latin typeface="Bookman Old Style" panose="02050604050505020204" pitchFamily="18" charset="0"/>
              </a:rPr>
              <a:t>Time to code!</a:t>
            </a:r>
          </a:p>
        </p:txBody>
      </p:sp>
      <p:sp>
        <p:nvSpPr>
          <p:cNvPr id="4" name="TextBox 3">
            <a:extLst>
              <a:ext uri="{FF2B5EF4-FFF2-40B4-BE49-F238E27FC236}">
                <a16:creationId xmlns:a16="http://schemas.microsoft.com/office/drawing/2014/main" id="{65EB6222-23B6-E746-8D3C-F983F9C12376}"/>
              </a:ext>
            </a:extLst>
          </p:cNvPr>
          <p:cNvSpPr txBox="1"/>
          <p:nvPr/>
        </p:nvSpPr>
        <p:spPr>
          <a:xfrm>
            <a:off x="264842" y="2060247"/>
            <a:ext cx="6183350" cy="2862322"/>
          </a:xfrm>
          <a:prstGeom prst="rect">
            <a:avLst/>
          </a:prstGeom>
          <a:noFill/>
        </p:spPr>
        <p:txBody>
          <a:bodyPr wrap="square">
            <a:spAutoFit/>
          </a:bodyPr>
          <a:lstStyle/>
          <a:p>
            <a:pPr algn="just"/>
            <a:r>
              <a:rPr lang="en-US" sz="3000" dirty="0">
                <a:latin typeface="Bookman Old Style" panose="02050604050505020204" pitchFamily="18" charset="0"/>
              </a:rPr>
              <a:t>Using your gadgets, copy the code and save it as an html document, then open it in a browser. </a:t>
            </a:r>
          </a:p>
          <a:p>
            <a:pPr algn="just"/>
            <a:endParaRPr lang="en-US" sz="3000" dirty="0">
              <a:latin typeface="Bookman Old Style" panose="02050604050505020204" pitchFamily="18" charset="0"/>
            </a:endParaRPr>
          </a:p>
          <a:p>
            <a:pPr algn="just"/>
            <a:r>
              <a:rPr lang="en-US" sz="3000" dirty="0">
                <a:latin typeface="Bookman Old Style" panose="02050604050505020204" pitchFamily="18" charset="0"/>
              </a:rPr>
              <a:t>What is the output?</a:t>
            </a:r>
          </a:p>
        </p:txBody>
      </p:sp>
    </p:spTree>
    <p:extLst>
      <p:ext uri="{BB962C8B-B14F-4D97-AF65-F5344CB8AC3E}">
        <p14:creationId xmlns:p14="http://schemas.microsoft.com/office/powerpoint/2010/main" val="1973571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710147" y="459251"/>
            <a:ext cx="6771706" cy="1015663"/>
          </a:xfrm>
          <a:prstGeom prst="rect">
            <a:avLst/>
          </a:prstGeom>
          <a:noFill/>
        </p:spPr>
        <p:txBody>
          <a:bodyPr wrap="square" rtlCol="0">
            <a:spAutoFit/>
          </a:bodyPr>
          <a:lstStyle/>
          <a:p>
            <a:pPr algn="ctr"/>
            <a:r>
              <a:rPr lang="en-US" sz="6000" b="1" dirty="0">
                <a:latin typeface="Bookman Old Style" panose="02050604050505020204" pitchFamily="18" charset="0"/>
              </a:rPr>
              <a:t>Why XHTML?</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4" y="1610779"/>
            <a:ext cx="11655812" cy="3862596"/>
          </a:xfrm>
          <a:prstGeom prst="rect">
            <a:avLst/>
          </a:prstGeom>
          <a:noFill/>
        </p:spPr>
        <p:txBody>
          <a:bodyPr wrap="square">
            <a:spAutoFit/>
          </a:bodyPr>
          <a:lstStyle/>
          <a:p>
            <a:pPr algn="just"/>
            <a:r>
              <a:rPr lang="en-US" sz="3500" dirty="0">
                <a:latin typeface="Bookman Old Style" panose="02050604050505020204" pitchFamily="18" charset="0"/>
              </a:rPr>
              <a:t>The current market is composed of many different browser technologies.  Some of them run on computers, some on mobile phones, even some on other hand-held devices.  Not all of them have the capability to successfully interpret wrong HTML syntax.  So, XHTML was developed to cater to the fast-paced growth of technology. </a:t>
            </a:r>
          </a:p>
        </p:txBody>
      </p:sp>
    </p:spTree>
    <p:extLst>
      <p:ext uri="{BB962C8B-B14F-4D97-AF65-F5344CB8AC3E}">
        <p14:creationId xmlns:p14="http://schemas.microsoft.com/office/powerpoint/2010/main" val="2769519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710147" y="91261"/>
            <a:ext cx="6771706" cy="1015663"/>
          </a:xfrm>
          <a:prstGeom prst="rect">
            <a:avLst/>
          </a:prstGeom>
          <a:noFill/>
        </p:spPr>
        <p:txBody>
          <a:bodyPr wrap="square" rtlCol="0">
            <a:spAutoFit/>
          </a:bodyPr>
          <a:lstStyle/>
          <a:p>
            <a:pPr algn="ctr"/>
            <a:r>
              <a:rPr lang="en-US" sz="6000" b="1" dirty="0">
                <a:latin typeface="Bookman Old Style" panose="02050604050505020204" pitchFamily="18" charset="0"/>
              </a:rPr>
              <a:t>Proper Nesting</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4" y="1108535"/>
            <a:ext cx="11655812" cy="5170646"/>
          </a:xfrm>
          <a:prstGeom prst="rect">
            <a:avLst/>
          </a:prstGeom>
          <a:noFill/>
        </p:spPr>
        <p:txBody>
          <a:bodyPr wrap="square">
            <a:spAutoFit/>
          </a:bodyPr>
          <a:lstStyle/>
          <a:p>
            <a:pPr algn="just"/>
            <a:r>
              <a:rPr lang="en-US" sz="3000" dirty="0">
                <a:latin typeface="Bookman Old Style" panose="02050604050505020204" pitchFamily="18" charset="0"/>
              </a:rPr>
              <a:t>Proper nesting of elements has been exemplified and XHTML elements must be properly nested.  Proper nesting of elements would mean that, for example, if you were to make a piece of text appear in boldface and italics using </a:t>
            </a:r>
            <a:r>
              <a:rPr lang="en-US" sz="3000" i="1" dirty="0">
                <a:latin typeface="Bookman Old Style" panose="02050604050505020204" pitchFamily="18" charset="0"/>
              </a:rPr>
              <a:t>&lt;b&gt;&lt;/b&gt; and &lt;</a:t>
            </a:r>
            <a:r>
              <a:rPr lang="en-US" sz="3000" i="1" dirty="0" err="1">
                <a:latin typeface="Bookman Old Style" panose="02050604050505020204" pitchFamily="18" charset="0"/>
              </a:rPr>
              <a:t>i</a:t>
            </a:r>
            <a:r>
              <a:rPr lang="en-US" sz="3000" i="1" dirty="0">
                <a:latin typeface="Bookman Old Style" panose="02050604050505020204" pitchFamily="18" charset="0"/>
              </a:rPr>
              <a:t>&gt;&lt;/</a:t>
            </a:r>
            <a:r>
              <a:rPr lang="en-US" sz="3000" i="1" dirty="0" err="1">
                <a:latin typeface="Bookman Old Style" panose="02050604050505020204" pitchFamily="18" charset="0"/>
              </a:rPr>
              <a:t>i</a:t>
            </a:r>
            <a:r>
              <a:rPr lang="en-US" sz="3000" i="1" dirty="0">
                <a:latin typeface="Bookman Old Style" panose="02050604050505020204" pitchFamily="18" charset="0"/>
              </a:rPr>
              <a:t>&gt;</a:t>
            </a:r>
            <a:r>
              <a:rPr lang="en-US" sz="3000" dirty="0">
                <a:latin typeface="Bookman Old Style" panose="02050604050505020204" pitchFamily="18" charset="0"/>
              </a:rPr>
              <a:t> respectively.</a:t>
            </a:r>
          </a:p>
          <a:p>
            <a:pPr algn="just"/>
            <a:r>
              <a:rPr lang="en-US" sz="3000" dirty="0">
                <a:latin typeface="Bookman Old Style" panose="02050604050505020204" pitchFamily="18" charset="0"/>
              </a:rPr>
              <a:t>You would need to close last the first tag you opened.</a:t>
            </a:r>
          </a:p>
          <a:p>
            <a:pPr algn="just"/>
            <a:r>
              <a:rPr lang="en-US" sz="3000" dirty="0">
                <a:latin typeface="Bookman Old Style" panose="02050604050505020204" pitchFamily="18" charset="0"/>
              </a:rPr>
              <a:t>Identify the error in this statement:</a:t>
            </a:r>
          </a:p>
          <a:p>
            <a:pPr algn="just"/>
            <a:r>
              <a:rPr lang="en-US" sz="3000" b="1" dirty="0">
                <a:latin typeface="Bookman Old Style" panose="02050604050505020204" pitchFamily="18" charset="0"/>
              </a:rPr>
              <a:t>&lt;b&gt;&lt;</a:t>
            </a:r>
            <a:r>
              <a:rPr lang="en-US" sz="3000" b="1" dirty="0" err="1">
                <a:latin typeface="Bookman Old Style" panose="02050604050505020204" pitchFamily="18" charset="0"/>
              </a:rPr>
              <a:t>i</a:t>
            </a:r>
            <a:r>
              <a:rPr lang="en-US" sz="3000" b="1" dirty="0">
                <a:latin typeface="Bookman Old Style" panose="02050604050505020204" pitchFamily="18" charset="0"/>
              </a:rPr>
              <a:t>&gt;This text will appear in boldface and in italics&lt;/b&gt;&lt;/</a:t>
            </a:r>
            <a:r>
              <a:rPr lang="en-US" sz="3000" b="1" dirty="0" err="1">
                <a:latin typeface="Bookman Old Style" panose="02050604050505020204" pitchFamily="18" charset="0"/>
              </a:rPr>
              <a:t>i</a:t>
            </a:r>
            <a:r>
              <a:rPr lang="en-US" sz="3000" b="1" dirty="0">
                <a:latin typeface="Bookman Old Style" panose="02050604050505020204" pitchFamily="18" charset="0"/>
              </a:rPr>
              <a:t>&gt;</a:t>
            </a:r>
          </a:p>
          <a:p>
            <a:pPr algn="just"/>
            <a:r>
              <a:rPr lang="en-US" sz="3000" b="1" dirty="0">
                <a:latin typeface="Bookman Old Style" panose="02050604050505020204" pitchFamily="18" charset="0"/>
              </a:rPr>
              <a:t>Ans:  &lt;b&gt;&lt;</a:t>
            </a:r>
            <a:r>
              <a:rPr lang="en-US" sz="3000" b="1" dirty="0" err="1">
                <a:latin typeface="Bookman Old Style" panose="02050604050505020204" pitchFamily="18" charset="0"/>
              </a:rPr>
              <a:t>i</a:t>
            </a:r>
            <a:r>
              <a:rPr lang="en-US" sz="3000" b="1" dirty="0">
                <a:latin typeface="Bookman Old Style" panose="02050604050505020204" pitchFamily="18" charset="0"/>
              </a:rPr>
              <a:t>&gt;This text will appear in boldface and in italics&lt;/</a:t>
            </a:r>
            <a:r>
              <a:rPr lang="en-US" sz="3000" b="1" dirty="0" err="1">
                <a:latin typeface="Bookman Old Style" panose="02050604050505020204" pitchFamily="18" charset="0"/>
              </a:rPr>
              <a:t>i</a:t>
            </a:r>
            <a:r>
              <a:rPr lang="en-US" sz="3000" b="1" dirty="0">
                <a:latin typeface="Bookman Old Style" panose="02050604050505020204" pitchFamily="18" charset="0"/>
              </a:rPr>
              <a:t>&gt;&lt;/b&gt;</a:t>
            </a:r>
          </a:p>
        </p:txBody>
      </p:sp>
    </p:spTree>
    <p:extLst>
      <p:ext uri="{BB962C8B-B14F-4D97-AF65-F5344CB8AC3E}">
        <p14:creationId xmlns:p14="http://schemas.microsoft.com/office/powerpoint/2010/main" val="307702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057599" y="236227"/>
            <a:ext cx="8076799" cy="1015663"/>
          </a:xfrm>
          <a:prstGeom prst="rect">
            <a:avLst/>
          </a:prstGeom>
          <a:noFill/>
        </p:spPr>
        <p:txBody>
          <a:bodyPr wrap="square" rtlCol="0">
            <a:spAutoFit/>
          </a:bodyPr>
          <a:lstStyle/>
          <a:p>
            <a:pPr algn="ctr"/>
            <a:r>
              <a:rPr lang="en-US" sz="6000" b="1" dirty="0">
                <a:latin typeface="Bookman Old Style" panose="02050604050505020204" pitchFamily="18" charset="0"/>
              </a:rPr>
              <a:t>Proper Tag Closing</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3" y="1677688"/>
            <a:ext cx="11655812" cy="4708981"/>
          </a:xfrm>
          <a:prstGeom prst="rect">
            <a:avLst/>
          </a:prstGeom>
          <a:noFill/>
        </p:spPr>
        <p:txBody>
          <a:bodyPr wrap="square">
            <a:spAutoFit/>
          </a:bodyPr>
          <a:lstStyle/>
          <a:p>
            <a:pPr algn="just"/>
            <a:r>
              <a:rPr lang="en-US" sz="3000" dirty="0">
                <a:latin typeface="Bookman Old Style" panose="02050604050505020204" pitchFamily="18" charset="0"/>
              </a:rPr>
              <a:t>Recall the container tags.  Container tags have start and end tags; and end tags are defined by a slash.  End tags are used to basically close the tag.  XHTML requires proper closing of tags.  </a:t>
            </a:r>
          </a:p>
          <a:p>
            <a:pPr algn="just"/>
            <a:endParaRPr lang="en-US" sz="3000" dirty="0">
              <a:latin typeface="Bookman Old Style" panose="02050604050505020204" pitchFamily="18" charset="0"/>
            </a:endParaRPr>
          </a:p>
          <a:p>
            <a:pPr algn="just"/>
            <a:r>
              <a:rPr lang="en-US" sz="3000" dirty="0">
                <a:latin typeface="Bookman Old Style" panose="02050604050505020204" pitchFamily="18" charset="0"/>
              </a:rPr>
              <a:t>Identify the error in this statement:</a:t>
            </a:r>
          </a:p>
          <a:p>
            <a:pPr algn="just"/>
            <a:r>
              <a:rPr lang="en-US" sz="3000" b="1" dirty="0">
                <a:latin typeface="Bookman Old Style" panose="02050604050505020204" pitchFamily="18" charset="0"/>
              </a:rPr>
              <a:t>&lt;p&gt;XHTML requires proper closing of tags.</a:t>
            </a:r>
          </a:p>
          <a:p>
            <a:pPr algn="just"/>
            <a:endParaRPr lang="en-US" sz="3000" b="1" dirty="0">
              <a:latin typeface="Bookman Old Style" panose="02050604050505020204" pitchFamily="18" charset="0"/>
            </a:endParaRPr>
          </a:p>
          <a:p>
            <a:pPr algn="just"/>
            <a:r>
              <a:rPr lang="en-US" sz="3000" b="1" dirty="0">
                <a:latin typeface="Bookman Old Style" panose="02050604050505020204" pitchFamily="18" charset="0"/>
              </a:rPr>
              <a:t>Ans. &lt;p&gt;XHTML requires proper closing of tags. &lt;/p&gt;</a:t>
            </a:r>
          </a:p>
          <a:p>
            <a:pPr algn="just"/>
            <a:endParaRPr lang="en-US" sz="3000" b="1" dirty="0">
              <a:latin typeface="Bookman Old Style" panose="02050604050505020204" pitchFamily="18" charset="0"/>
            </a:endParaRPr>
          </a:p>
        </p:txBody>
      </p:sp>
    </p:spTree>
    <p:extLst>
      <p:ext uri="{BB962C8B-B14F-4D97-AF65-F5344CB8AC3E}">
        <p14:creationId xmlns:p14="http://schemas.microsoft.com/office/powerpoint/2010/main" val="8485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057598" y="118114"/>
            <a:ext cx="8076799" cy="1015663"/>
          </a:xfrm>
          <a:prstGeom prst="rect">
            <a:avLst/>
          </a:prstGeom>
          <a:noFill/>
        </p:spPr>
        <p:txBody>
          <a:bodyPr wrap="square" rtlCol="0">
            <a:spAutoFit/>
          </a:bodyPr>
          <a:lstStyle/>
          <a:p>
            <a:pPr algn="ctr"/>
            <a:r>
              <a:rPr lang="en-US" sz="6000" b="1" dirty="0">
                <a:latin typeface="Bookman Old Style" panose="02050604050505020204" pitchFamily="18" charset="0"/>
              </a:rPr>
              <a:t>Proper Tag Closing</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1" y="1133777"/>
            <a:ext cx="11655812" cy="5693866"/>
          </a:xfrm>
          <a:prstGeom prst="rect">
            <a:avLst/>
          </a:prstGeom>
          <a:noFill/>
        </p:spPr>
        <p:txBody>
          <a:bodyPr wrap="square">
            <a:spAutoFit/>
          </a:bodyPr>
          <a:lstStyle/>
          <a:p>
            <a:pPr algn="just"/>
            <a:r>
              <a:rPr lang="en-US" sz="2800" dirty="0">
                <a:latin typeface="Bookman Old Style" panose="02050604050505020204" pitchFamily="18" charset="0"/>
              </a:rPr>
              <a:t>Recall empty tags.  Empty tags are stand-alone type of tags, they don’t require an end tag.  But since XHTML requires proper closing, things have changed a bit for empty tags.  A slash defines end tags, thus, it simplifies closing.  In the same sense, a slash will be used in empty tags for it to be properly closed.  A slash is placed before the end of an angle bracket of a tag.  </a:t>
            </a:r>
          </a:p>
          <a:p>
            <a:pPr algn="just"/>
            <a:r>
              <a:rPr lang="en-US" sz="2800" dirty="0">
                <a:latin typeface="Bookman Old Style" panose="02050604050505020204" pitchFamily="18" charset="0"/>
              </a:rPr>
              <a:t>Identify the error in this statement:</a:t>
            </a:r>
          </a:p>
          <a:p>
            <a:pPr algn="just"/>
            <a:r>
              <a:rPr lang="en-US" sz="2800" b="1" dirty="0">
                <a:latin typeface="Bookman Old Style" panose="02050604050505020204" pitchFamily="18" charset="0"/>
              </a:rPr>
              <a:t>&lt;</a:t>
            </a:r>
            <a:r>
              <a:rPr lang="en-US" sz="2800" b="1" dirty="0" err="1">
                <a:latin typeface="Bookman Old Style" panose="02050604050505020204" pitchFamily="18" charset="0"/>
              </a:rPr>
              <a:t>img</a:t>
            </a:r>
            <a:r>
              <a:rPr lang="en-US" sz="2800" b="1" dirty="0">
                <a:latin typeface="Bookman Old Style" panose="02050604050505020204" pitchFamily="18" charset="0"/>
              </a:rPr>
              <a:t> </a:t>
            </a:r>
            <a:r>
              <a:rPr lang="en-US" sz="2800" b="1" dirty="0" err="1">
                <a:latin typeface="Bookman Old Style" panose="02050604050505020204" pitchFamily="18" charset="0"/>
              </a:rPr>
              <a:t>src</a:t>
            </a:r>
            <a:r>
              <a:rPr lang="en-US" sz="2800" b="1" dirty="0">
                <a:latin typeface="Bookman Old Style" panose="02050604050505020204" pitchFamily="18" charset="0"/>
              </a:rPr>
              <a:t>=“</a:t>
            </a:r>
            <a:r>
              <a:rPr lang="en-US" sz="2800" b="1" dirty="0" err="1">
                <a:latin typeface="Bookman Old Style" panose="02050604050505020204" pitchFamily="18" charset="0"/>
              </a:rPr>
              <a:t>violetFlower.jpg</a:t>
            </a:r>
            <a:r>
              <a:rPr lang="en-US" sz="2800" b="1" dirty="0">
                <a:latin typeface="Bookman Old Style" panose="02050604050505020204" pitchFamily="18" charset="0"/>
              </a:rPr>
              <a:t>”&gt;&lt;</a:t>
            </a:r>
            <a:r>
              <a:rPr lang="en-US" sz="2800" b="1" dirty="0" err="1">
                <a:latin typeface="Bookman Old Style" panose="02050604050505020204" pitchFamily="18" charset="0"/>
              </a:rPr>
              <a:t>hr</a:t>
            </a:r>
            <a:r>
              <a:rPr lang="en-US" sz="2800" b="1" dirty="0">
                <a:latin typeface="Bookman Old Style" panose="02050604050505020204" pitchFamily="18" charset="0"/>
              </a:rPr>
              <a:t>&gt;&lt;</a:t>
            </a:r>
            <a:r>
              <a:rPr lang="en-US" sz="2800" b="1" dirty="0" err="1">
                <a:latin typeface="Bookman Old Style" panose="02050604050505020204" pitchFamily="18" charset="0"/>
              </a:rPr>
              <a:t>br</a:t>
            </a:r>
            <a:r>
              <a:rPr lang="en-US" sz="2800" b="1" dirty="0">
                <a:latin typeface="Bookman Old Style" panose="02050604050505020204" pitchFamily="18" charset="0"/>
              </a:rPr>
              <a:t>&gt;</a:t>
            </a:r>
          </a:p>
          <a:p>
            <a:pPr algn="just"/>
            <a:endParaRPr lang="en-US" sz="2800" b="1" dirty="0">
              <a:latin typeface="Bookman Old Style" panose="02050604050505020204" pitchFamily="18" charset="0"/>
            </a:endParaRPr>
          </a:p>
          <a:p>
            <a:pPr algn="just"/>
            <a:r>
              <a:rPr lang="en-US" sz="2800" dirty="0">
                <a:latin typeface="Bookman Old Style" panose="02050604050505020204" pitchFamily="18" charset="0"/>
              </a:rPr>
              <a:t>In XHTML, even empty tags have to be closed following given format.</a:t>
            </a:r>
          </a:p>
          <a:p>
            <a:pPr algn="just"/>
            <a:r>
              <a:rPr lang="en-US" sz="2800" b="1" dirty="0">
                <a:latin typeface="Bookman Old Style" panose="02050604050505020204" pitchFamily="18" charset="0"/>
              </a:rPr>
              <a:t>Ans.  &lt;</a:t>
            </a:r>
            <a:r>
              <a:rPr lang="en-US" sz="2800" b="1" dirty="0" err="1">
                <a:latin typeface="Bookman Old Style" panose="02050604050505020204" pitchFamily="18" charset="0"/>
              </a:rPr>
              <a:t>img</a:t>
            </a:r>
            <a:r>
              <a:rPr lang="en-US" sz="2800" b="1" dirty="0">
                <a:latin typeface="Bookman Old Style" panose="02050604050505020204" pitchFamily="18" charset="0"/>
              </a:rPr>
              <a:t> </a:t>
            </a:r>
            <a:r>
              <a:rPr lang="en-US" sz="2800" b="1" dirty="0" err="1">
                <a:latin typeface="Bookman Old Style" panose="02050604050505020204" pitchFamily="18" charset="0"/>
              </a:rPr>
              <a:t>src</a:t>
            </a:r>
            <a:r>
              <a:rPr lang="en-US" sz="2800" b="1" dirty="0">
                <a:latin typeface="Bookman Old Style" panose="02050604050505020204" pitchFamily="18" charset="0"/>
              </a:rPr>
              <a:t>=“violetFlower.jpg”/&gt;&lt;</a:t>
            </a:r>
            <a:r>
              <a:rPr lang="en-US" sz="2800" b="1" dirty="0" err="1">
                <a:latin typeface="Bookman Old Style" panose="02050604050505020204" pitchFamily="18" charset="0"/>
              </a:rPr>
              <a:t>hr</a:t>
            </a:r>
            <a:r>
              <a:rPr lang="en-US" sz="2800" b="1" dirty="0">
                <a:latin typeface="Bookman Old Style" panose="02050604050505020204" pitchFamily="18" charset="0"/>
              </a:rPr>
              <a:t>/&gt;&lt;</a:t>
            </a:r>
            <a:r>
              <a:rPr lang="en-US" sz="2800" b="1" dirty="0" err="1">
                <a:latin typeface="Bookman Old Style" panose="02050604050505020204" pitchFamily="18" charset="0"/>
              </a:rPr>
              <a:t>br</a:t>
            </a:r>
            <a:r>
              <a:rPr lang="en-US" sz="2800" b="1" dirty="0">
                <a:latin typeface="Bookman Old Style" panose="02050604050505020204" pitchFamily="18" charset="0"/>
              </a:rPr>
              <a:t>/&gt;</a:t>
            </a: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2944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1" y="614199"/>
            <a:ext cx="11655811" cy="861774"/>
          </a:xfrm>
          <a:prstGeom prst="rect">
            <a:avLst/>
          </a:prstGeom>
          <a:noFill/>
        </p:spPr>
        <p:txBody>
          <a:bodyPr wrap="square" rtlCol="0">
            <a:spAutoFit/>
          </a:bodyPr>
          <a:lstStyle/>
          <a:p>
            <a:pPr algn="ctr"/>
            <a:r>
              <a:rPr lang="en-US" sz="5000" b="1" dirty="0">
                <a:latin typeface="Bookman Old Style" panose="02050604050505020204" pitchFamily="18" charset="0"/>
              </a:rPr>
              <a:t>Elements in Lowercase Characters</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1" y="2090172"/>
            <a:ext cx="11655812" cy="3970318"/>
          </a:xfrm>
          <a:prstGeom prst="rect">
            <a:avLst/>
          </a:prstGeom>
          <a:noFill/>
        </p:spPr>
        <p:txBody>
          <a:bodyPr wrap="square">
            <a:spAutoFit/>
          </a:bodyPr>
          <a:lstStyle/>
          <a:p>
            <a:pPr algn="just"/>
            <a:r>
              <a:rPr lang="en-US" sz="2800" dirty="0">
                <a:latin typeface="Bookman Old Style" panose="02050604050505020204" pitchFamily="18" charset="0"/>
              </a:rPr>
              <a:t>XHTML elements MUST be written in lowercase characters. </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 in this statement:</a:t>
            </a:r>
          </a:p>
          <a:p>
            <a:pPr algn="just"/>
            <a:r>
              <a:rPr lang="en-US" sz="2800" b="1" dirty="0">
                <a:latin typeface="Bookman Old Style" panose="02050604050505020204" pitchFamily="18" charset="0"/>
              </a:rPr>
              <a:t>&lt;P&gt;Elements should be written in lowercase.&lt;/P&gt;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&lt;p&gt;Elements should be written in lowercase.&lt;/p&gt;</a:t>
            </a: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21216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descr="A blue and white attendance sheet&#10;&#10;Description automatically generated">
            <a:extLst>
              <a:ext uri="{FF2B5EF4-FFF2-40B4-BE49-F238E27FC236}">
                <a16:creationId xmlns:a16="http://schemas.microsoft.com/office/drawing/2014/main" id="{BE3293A9-299B-0FD5-832C-A2D18894FF5A}"/>
              </a:ext>
            </a:extLst>
          </p:cNvPr>
          <p:cNvPicPr>
            <a:picLocks noChangeAspect="1"/>
          </p:cNvPicPr>
          <p:nvPr/>
        </p:nvPicPr>
        <p:blipFill>
          <a:blip r:embed="rId4"/>
          <a:stretch>
            <a:fillRect/>
          </a:stretch>
        </p:blipFill>
        <p:spPr>
          <a:xfrm>
            <a:off x="2088530" y="0"/>
            <a:ext cx="8014939" cy="6411951"/>
          </a:xfrm>
          <a:prstGeom prst="rect">
            <a:avLst/>
          </a:prstGeom>
        </p:spPr>
      </p:pic>
      <p:pic>
        <p:nvPicPr>
          <p:cNvPr id="5" name="Picture 2" descr="Floral Endless Border · Creative Fabrica">
            <a:extLst>
              <a:ext uri="{FF2B5EF4-FFF2-40B4-BE49-F238E27FC236}">
                <a16:creationId xmlns:a16="http://schemas.microsoft.com/office/drawing/2014/main" id="{A7526D1D-2EA3-9A89-4B44-00008A17B43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6415">
            <a:off x="-2765735" y="767887"/>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loral Endless Border · Creative Fabrica">
            <a:extLst>
              <a:ext uri="{FF2B5EF4-FFF2-40B4-BE49-F238E27FC236}">
                <a16:creationId xmlns:a16="http://schemas.microsoft.com/office/drawing/2014/main" id="{88D6560E-9682-EF1A-AA6E-B22D080E85CB}"/>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6415">
            <a:off x="7337736" y="665975"/>
            <a:ext cx="762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2" y="101243"/>
            <a:ext cx="11655811" cy="861774"/>
          </a:xfrm>
          <a:prstGeom prst="rect">
            <a:avLst/>
          </a:prstGeom>
          <a:noFill/>
        </p:spPr>
        <p:txBody>
          <a:bodyPr wrap="square" rtlCol="0">
            <a:spAutoFit/>
          </a:bodyPr>
          <a:lstStyle/>
          <a:p>
            <a:pPr algn="ctr"/>
            <a:r>
              <a:rPr lang="en-US" sz="5000" b="1" dirty="0">
                <a:latin typeface="Bookman Old Style" panose="02050604050505020204" pitchFamily="18" charset="0"/>
              </a:rPr>
              <a:t>One  Root Element</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2" y="1064260"/>
            <a:ext cx="11655812" cy="6986528"/>
          </a:xfrm>
          <a:prstGeom prst="rect">
            <a:avLst/>
          </a:prstGeom>
          <a:noFill/>
        </p:spPr>
        <p:txBody>
          <a:bodyPr wrap="square">
            <a:spAutoFit/>
          </a:bodyPr>
          <a:lstStyle/>
          <a:p>
            <a:pPr algn="just"/>
            <a:r>
              <a:rPr lang="en-US" sz="2800" dirty="0">
                <a:latin typeface="Bookman Old Style" panose="02050604050505020204" pitchFamily="18" charset="0"/>
              </a:rPr>
              <a:t>All XHTML elements MUST be nested within one root element which is </a:t>
            </a:r>
            <a:r>
              <a:rPr lang="en-US" sz="2800" b="1" i="1" dirty="0">
                <a:latin typeface="Bookman Old Style" panose="02050604050505020204" pitchFamily="18" charset="0"/>
              </a:rPr>
              <a:t>&lt;html&gt;&lt;/html&gt;</a:t>
            </a:r>
            <a:r>
              <a:rPr lang="en-US" sz="2800" dirty="0">
                <a:latin typeface="Bookman Old Style" panose="02050604050505020204" pitchFamily="18" charset="0"/>
              </a:rPr>
              <a:t>.  Therefore, the basic structure for the whole document  is:</a:t>
            </a:r>
          </a:p>
          <a:p>
            <a:pPr algn="just"/>
            <a:endParaRPr lang="en-US" sz="2800" dirty="0">
              <a:latin typeface="Bookman Old Style" panose="02050604050505020204" pitchFamily="18" charset="0"/>
            </a:endParaRPr>
          </a:p>
          <a:p>
            <a:pPr algn="just"/>
            <a:r>
              <a:rPr lang="en-US" sz="2800" b="1" dirty="0">
                <a:latin typeface="Bookman Old Style" panose="02050604050505020204" pitchFamily="18" charset="0"/>
              </a:rPr>
              <a:t>&lt;html&gt;</a:t>
            </a:r>
          </a:p>
          <a:p>
            <a:pPr algn="just"/>
            <a:r>
              <a:rPr lang="en-US" sz="2800" b="1" dirty="0">
                <a:latin typeface="Bookman Old Style" panose="02050604050505020204" pitchFamily="18" charset="0"/>
              </a:rPr>
              <a:t>	&lt;head&gt;</a:t>
            </a:r>
          </a:p>
          <a:p>
            <a:pPr algn="just"/>
            <a:r>
              <a:rPr lang="en-US" sz="2800" b="1" dirty="0">
                <a:latin typeface="Bookman Old Style" panose="02050604050505020204" pitchFamily="18" charset="0"/>
              </a:rPr>
              <a:t>	     &lt;title&gt;One Root&lt;/title&gt;</a:t>
            </a:r>
          </a:p>
          <a:p>
            <a:pPr algn="just"/>
            <a:r>
              <a:rPr lang="en-US" sz="2800" b="1" dirty="0">
                <a:latin typeface="Bookman Old Style" panose="02050604050505020204" pitchFamily="18" charset="0"/>
              </a:rPr>
              <a:t>	&lt;/head&gt;</a:t>
            </a:r>
          </a:p>
          <a:p>
            <a:pPr algn="just"/>
            <a:r>
              <a:rPr lang="en-US" sz="2800" b="1" dirty="0">
                <a:latin typeface="Bookman Old Style" panose="02050604050505020204" pitchFamily="18" charset="0"/>
              </a:rPr>
              <a:t>	&lt;body&gt;</a:t>
            </a:r>
          </a:p>
          <a:p>
            <a:pPr algn="just"/>
            <a:r>
              <a:rPr lang="en-US" sz="2800" b="1" dirty="0">
                <a:latin typeface="Bookman Old Style" panose="02050604050505020204" pitchFamily="18" charset="0"/>
              </a:rPr>
              <a:t>	     &lt;!- - body part goes here</a:t>
            </a:r>
            <a:r>
              <a:rPr lang="en-US" sz="2800" b="1" dirty="0">
                <a:latin typeface="Bookman Old Style" panose="02050604050505020204" pitchFamily="18" charset="0"/>
                <a:sym typeface="Wingdings" pitchFamily="2" charset="2"/>
              </a:rPr>
              <a:t> - -&gt;</a:t>
            </a:r>
          </a:p>
          <a:p>
            <a:pPr algn="just"/>
            <a:r>
              <a:rPr lang="en-US" sz="2800" b="1" dirty="0">
                <a:latin typeface="Bookman Old Style" panose="02050604050505020204" pitchFamily="18" charset="0"/>
                <a:sym typeface="Wingdings" pitchFamily="2" charset="2"/>
              </a:rPr>
              <a:t>	&lt;/body&gt;</a:t>
            </a:r>
          </a:p>
          <a:p>
            <a:pPr algn="just"/>
            <a:r>
              <a:rPr lang="en-US" sz="2800" b="1" dirty="0">
                <a:latin typeface="Bookman Old Style" panose="02050604050505020204" pitchFamily="18" charset="0"/>
                <a:sym typeface="Wingdings" pitchFamily="2" charset="2"/>
              </a:rPr>
              <a:t>&lt;/html&gt;</a:t>
            </a:r>
          </a:p>
          <a:p>
            <a:pPr algn="just"/>
            <a:endParaRPr lang="en-US" sz="2800" dirty="0">
              <a:latin typeface="Bookman Old Style" panose="02050604050505020204" pitchFamily="18" charset="0"/>
            </a:endParaRPr>
          </a:p>
          <a:p>
            <a:pPr algn="just"/>
            <a:endParaRPr lang="en-US" sz="2800" dirty="0">
              <a:latin typeface="Bookman Old Style" panose="02050604050505020204" pitchFamily="18" charset="0"/>
            </a:endParaRP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1679362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2" y="749031"/>
            <a:ext cx="11655811" cy="830997"/>
          </a:xfrm>
          <a:prstGeom prst="rect">
            <a:avLst/>
          </a:prstGeom>
          <a:noFill/>
        </p:spPr>
        <p:txBody>
          <a:bodyPr wrap="square" rtlCol="0">
            <a:spAutoFit/>
          </a:bodyPr>
          <a:lstStyle/>
          <a:p>
            <a:pPr algn="ctr"/>
            <a:r>
              <a:rPr lang="en-US" sz="4800" b="1" dirty="0">
                <a:latin typeface="Bookman Old Style" panose="02050604050505020204" pitchFamily="18" charset="0"/>
              </a:rPr>
              <a:t>Attributes in Lowercase Characters</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1" y="2241550"/>
            <a:ext cx="11655812" cy="4832092"/>
          </a:xfrm>
          <a:prstGeom prst="rect">
            <a:avLst/>
          </a:prstGeom>
          <a:noFill/>
        </p:spPr>
        <p:txBody>
          <a:bodyPr wrap="square">
            <a:spAutoFit/>
          </a:bodyPr>
          <a:lstStyle/>
          <a:p>
            <a:pPr algn="just"/>
            <a:r>
              <a:rPr lang="en-US" sz="2800" dirty="0">
                <a:latin typeface="Bookman Old Style" panose="02050604050505020204" pitchFamily="18" charset="0"/>
              </a:rPr>
              <a:t>All XHTML elements MUST be written in lowercase characters same as with the attributes.</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error/s in the statement:</a:t>
            </a:r>
            <a:endParaRPr lang="en-US" sz="2800" dirty="0">
              <a:latin typeface="Bookman Old Style" panose="02050604050505020204" pitchFamily="18" charset="0"/>
              <a:sym typeface="Wingdings" pitchFamily="2" charset="2"/>
            </a:endParaRPr>
          </a:p>
          <a:p>
            <a:pPr algn="just"/>
            <a:r>
              <a:rPr lang="en-US" sz="2800" b="1" dirty="0">
                <a:latin typeface="Bookman Old Style" panose="02050604050505020204" pitchFamily="18" charset="0"/>
              </a:rPr>
              <a:t>&lt;</a:t>
            </a:r>
            <a:r>
              <a:rPr lang="en-US" sz="2800" b="1" dirty="0" err="1">
                <a:latin typeface="Bookman Old Style" panose="02050604050505020204" pitchFamily="18" charset="0"/>
              </a:rPr>
              <a:t>img</a:t>
            </a:r>
            <a:r>
              <a:rPr lang="en-US" sz="2800" b="1" dirty="0">
                <a:latin typeface="Bookman Old Style" panose="02050604050505020204" pitchFamily="18" charset="0"/>
              </a:rPr>
              <a:t> SRC=“violetFlower.jpg” /&gt;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&lt;</a:t>
            </a:r>
            <a:r>
              <a:rPr lang="en-US" sz="2800" b="1" dirty="0" err="1">
                <a:latin typeface="Bookman Old Style" panose="02050604050505020204" pitchFamily="18" charset="0"/>
              </a:rPr>
              <a:t>img</a:t>
            </a:r>
            <a:r>
              <a:rPr lang="en-US" sz="2800" b="1" dirty="0">
                <a:latin typeface="Bookman Old Style" panose="02050604050505020204" pitchFamily="18" charset="0"/>
              </a:rPr>
              <a:t> </a:t>
            </a:r>
            <a:r>
              <a:rPr lang="en-US" sz="2800" b="1" dirty="0" err="1">
                <a:latin typeface="Bookman Old Style" panose="02050604050505020204" pitchFamily="18" charset="0"/>
              </a:rPr>
              <a:t>src</a:t>
            </a:r>
            <a:r>
              <a:rPr lang="en-US" sz="2800" b="1" dirty="0">
                <a:latin typeface="Bookman Old Style" panose="02050604050505020204" pitchFamily="18" charset="0"/>
              </a:rPr>
              <a:t>=“violetFlower.jpg” /&gt;</a:t>
            </a: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379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1" y="634702"/>
            <a:ext cx="11655811" cy="830997"/>
          </a:xfrm>
          <a:prstGeom prst="rect">
            <a:avLst/>
          </a:prstGeom>
          <a:noFill/>
        </p:spPr>
        <p:txBody>
          <a:bodyPr wrap="square" rtlCol="0">
            <a:spAutoFit/>
          </a:bodyPr>
          <a:lstStyle/>
          <a:p>
            <a:pPr algn="ctr"/>
            <a:r>
              <a:rPr lang="en-US" sz="4800" b="1" dirty="0">
                <a:latin typeface="Bookman Old Style" panose="02050604050505020204" pitchFamily="18" charset="0"/>
              </a:rPr>
              <a:t>Quoted Values</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1" y="2252980"/>
            <a:ext cx="11655812" cy="5262979"/>
          </a:xfrm>
          <a:prstGeom prst="rect">
            <a:avLst/>
          </a:prstGeom>
          <a:noFill/>
        </p:spPr>
        <p:txBody>
          <a:bodyPr wrap="square">
            <a:spAutoFit/>
          </a:bodyPr>
          <a:lstStyle/>
          <a:p>
            <a:pPr algn="just"/>
            <a:r>
              <a:rPr lang="en-US" sz="2800" dirty="0">
                <a:latin typeface="Bookman Old Style" panose="02050604050505020204" pitchFamily="18" charset="0"/>
              </a:rPr>
              <a:t>Values of attributes are described as “usually enclosed in single and double quotes”.  XHTML requires values to be quoted nevertheless.</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error/s in the statement:</a:t>
            </a:r>
            <a:endParaRPr lang="en-US" sz="2800" dirty="0">
              <a:latin typeface="Bookman Old Style" panose="02050604050505020204" pitchFamily="18" charset="0"/>
              <a:sym typeface="Wingdings" pitchFamily="2" charset="2"/>
            </a:endParaRPr>
          </a:p>
          <a:p>
            <a:pPr algn="just"/>
            <a:r>
              <a:rPr lang="en-US" sz="2800" b="1" dirty="0">
                <a:latin typeface="Bookman Old Style" panose="02050604050505020204" pitchFamily="18" charset="0"/>
              </a:rPr>
              <a:t>&lt;</a:t>
            </a:r>
            <a:r>
              <a:rPr lang="en-US" sz="2800" b="1" dirty="0" err="1">
                <a:latin typeface="Bookman Old Style" panose="02050604050505020204" pitchFamily="18" charset="0"/>
              </a:rPr>
              <a:t>hr</a:t>
            </a:r>
            <a:r>
              <a:rPr lang="en-US" sz="2800" b="1" dirty="0">
                <a:latin typeface="Bookman Old Style" panose="02050604050505020204" pitchFamily="18" charset="0"/>
              </a:rPr>
              <a:t> width=200 /&gt;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&lt;</a:t>
            </a:r>
            <a:r>
              <a:rPr lang="en-US" sz="2800" b="1" dirty="0" err="1">
                <a:latin typeface="Bookman Old Style" panose="02050604050505020204" pitchFamily="18" charset="0"/>
              </a:rPr>
              <a:t>hr</a:t>
            </a:r>
            <a:r>
              <a:rPr lang="en-US" sz="2800" b="1" dirty="0">
                <a:latin typeface="Bookman Old Style" panose="02050604050505020204" pitchFamily="18" charset="0"/>
              </a:rPr>
              <a:t> width=“200” /&gt;</a:t>
            </a:r>
          </a:p>
          <a:p>
            <a:pPr algn="just"/>
            <a:endParaRPr lang="en-US" sz="2800" b="1" dirty="0">
              <a:latin typeface="Bookman Old Style" panose="02050604050505020204" pitchFamily="18" charset="0"/>
            </a:endParaRPr>
          </a:p>
          <a:p>
            <a:pPr algn="just"/>
            <a:endParaRPr lang="en-US" sz="2800" dirty="0">
              <a:latin typeface="Bookman Old Style" panose="02050604050505020204" pitchFamily="18" charset="0"/>
            </a:endParaRP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377833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1" y="150607"/>
            <a:ext cx="11655811" cy="830997"/>
          </a:xfrm>
          <a:prstGeom prst="rect">
            <a:avLst/>
          </a:prstGeom>
          <a:noFill/>
        </p:spPr>
        <p:txBody>
          <a:bodyPr wrap="square" rtlCol="0">
            <a:spAutoFit/>
          </a:bodyPr>
          <a:lstStyle/>
          <a:p>
            <a:pPr algn="ctr"/>
            <a:r>
              <a:rPr lang="en-US" sz="4800" b="1" dirty="0">
                <a:latin typeface="Bookman Old Style" panose="02050604050505020204" pitchFamily="18" charset="0"/>
              </a:rPr>
              <a:t>Forbidden Attribute Minimization</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1" y="981604"/>
            <a:ext cx="11655812" cy="5693866"/>
          </a:xfrm>
          <a:prstGeom prst="rect">
            <a:avLst/>
          </a:prstGeom>
          <a:noFill/>
        </p:spPr>
        <p:txBody>
          <a:bodyPr wrap="square">
            <a:spAutoFit/>
          </a:bodyPr>
          <a:lstStyle/>
          <a:p>
            <a:pPr algn="just"/>
            <a:r>
              <a:rPr lang="en-US" sz="2800" dirty="0">
                <a:latin typeface="Bookman Old Style" panose="02050604050505020204" pitchFamily="18" charset="0"/>
              </a:rPr>
              <a:t>In HTML, there are attributes that don’t need values; just like the </a:t>
            </a:r>
            <a:r>
              <a:rPr lang="en-US" sz="2800" i="1" dirty="0" err="1">
                <a:latin typeface="Bookman Old Style" panose="02050604050505020204" pitchFamily="18" charset="0"/>
              </a:rPr>
              <a:t>noshade</a:t>
            </a:r>
            <a:r>
              <a:rPr lang="en-US" sz="2800" dirty="0">
                <a:latin typeface="Bookman Old Style" panose="02050604050505020204" pitchFamily="18" charset="0"/>
              </a:rPr>
              <a:t> attribute of horizontal rules, </a:t>
            </a:r>
            <a:r>
              <a:rPr lang="en-US" sz="2800" i="1" dirty="0" err="1">
                <a:latin typeface="Bookman Old Style" panose="02050604050505020204" pitchFamily="18" charset="0"/>
              </a:rPr>
              <a:t>noresize</a:t>
            </a:r>
            <a:r>
              <a:rPr lang="en-US" sz="2800" dirty="0">
                <a:latin typeface="Bookman Old Style" panose="02050604050505020204" pitchFamily="18" charset="0"/>
              </a:rPr>
              <a:t> attributes of frames and checked attribute of checkboxes and radio buttons.  But XHTML forbids such (also known as attribute minimization).  In order to fix this, XHTML requires that type of attributes to have a value equal to its attribute name.</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error/s in the statement:</a:t>
            </a:r>
            <a:endParaRPr lang="en-US" sz="2800" dirty="0">
              <a:latin typeface="Bookman Old Style" panose="02050604050505020204" pitchFamily="18" charset="0"/>
              <a:sym typeface="Wingdings" pitchFamily="2" charset="2"/>
            </a:endParaRPr>
          </a:p>
          <a:p>
            <a:pPr algn="just"/>
            <a:r>
              <a:rPr lang="en-US" sz="2800" b="1" dirty="0">
                <a:latin typeface="Bookman Old Style" panose="02050604050505020204" pitchFamily="18" charset="0"/>
              </a:rPr>
              <a:t>&lt;</a:t>
            </a:r>
            <a:r>
              <a:rPr lang="en-US" sz="2800" b="1" dirty="0" err="1">
                <a:latin typeface="Bookman Old Style" panose="02050604050505020204" pitchFamily="18" charset="0"/>
              </a:rPr>
              <a:t>hr</a:t>
            </a:r>
            <a:r>
              <a:rPr lang="en-US" sz="2800" b="1" dirty="0">
                <a:latin typeface="Bookman Old Style" panose="02050604050505020204" pitchFamily="18" charset="0"/>
              </a:rPr>
              <a:t> </a:t>
            </a:r>
            <a:r>
              <a:rPr lang="en-US" sz="2800" b="1" dirty="0" err="1">
                <a:latin typeface="Bookman Old Style" panose="02050604050505020204" pitchFamily="18" charset="0"/>
              </a:rPr>
              <a:t>noshade</a:t>
            </a:r>
            <a:r>
              <a:rPr lang="en-US" sz="2800" b="1" dirty="0">
                <a:latin typeface="Bookman Old Style" panose="02050604050505020204" pitchFamily="18" charset="0"/>
              </a:rPr>
              <a:t> /&gt;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&lt;</a:t>
            </a:r>
            <a:r>
              <a:rPr lang="en-US" sz="2800" b="1" dirty="0" err="1">
                <a:latin typeface="Bookman Old Style" panose="02050604050505020204" pitchFamily="18" charset="0"/>
              </a:rPr>
              <a:t>hr</a:t>
            </a:r>
            <a:r>
              <a:rPr lang="en-US" sz="2800" b="1" dirty="0">
                <a:latin typeface="Bookman Old Style" panose="02050604050505020204" pitchFamily="18" charset="0"/>
              </a:rPr>
              <a:t> </a:t>
            </a:r>
            <a:r>
              <a:rPr lang="en-US" sz="2800" b="1" dirty="0" err="1">
                <a:latin typeface="Bookman Old Style" panose="02050604050505020204" pitchFamily="18" charset="0"/>
              </a:rPr>
              <a:t>noshade</a:t>
            </a:r>
            <a:r>
              <a:rPr lang="en-US" sz="2800" b="1" dirty="0">
                <a:latin typeface="Bookman Old Style" panose="02050604050505020204" pitchFamily="18" charset="0"/>
              </a:rPr>
              <a:t>=“</a:t>
            </a:r>
            <a:r>
              <a:rPr lang="en-US" sz="2800" b="1" dirty="0" err="1">
                <a:latin typeface="Bookman Old Style" panose="02050604050505020204" pitchFamily="18" charset="0"/>
              </a:rPr>
              <a:t>noshade</a:t>
            </a:r>
            <a:r>
              <a:rPr lang="en-US" sz="2800" b="1" dirty="0">
                <a:latin typeface="Bookman Old Style" panose="02050604050505020204" pitchFamily="18" charset="0"/>
              </a:rPr>
              <a:t>” /&gt;</a:t>
            </a:r>
          </a:p>
          <a:p>
            <a:pPr algn="just"/>
            <a:endParaRPr lang="en-US" sz="2800" b="1" dirty="0">
              <a:latin typeface="Bookman Old Style" panose="02050604050505020204" pitchFamily="18" charset="0"/>
            </a:endParaRPr>
          </a:p>
          <a:p>
            <a:pPr algn="just"/>
            <a:endParaRPr lang="en-US" sz="2800" dirty="0">
              <a:latin typeface="Bookman Old Style" panose="02050604050505020204" pitchFamily="18" charset="0"/>
            </a:endParaRPr>
          </a:p>
        </p:txBody>
      </p:sp>
    </p:spTree>
    <p:extLst>
      <p:ext uri="{BB962C8B-B14F-4D97-AF65-F5344CB8AC3E}">
        <p14:creationId xmlns:p14="http://schemas.microsoft.com/office/powerpoint/2010/main" val="64558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4" y="212912"/>
            <a:ext cx="11655811" cy="830997"/>
          </a:xfrm>
          <a:prstGeom prst="rect">
            <a:avLst/>
          </a:prstGeom>
          <a:noFill/>
        </p:spPr>
        <p:txBody>
          <a:bodyPr wrap="square" rtlCol="0">
            <a:spAutoFit/>
          </a:bodyPr>
          <a:lstStyle/>
          <a:p>
            <a:pPr algn="ctr"/>
            <a:r>
              <a:rPr lang="en-US" sz="4800" b="1" dirty="0">
                <a:latin typeface="Bookman Old Style" panose="02050604050505020204" pitchFamily="18" charset="0"/>
              </a:rPr>
              <a:t>Image Alternate Texts</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4" y="1104021"/>
            <a:ext cx="11655812" cy="6986528"/>
          </a:xfrm>
          <a:prstGeom prst="rect">
            <a:avLst/>
          </a:prstGeom>
          <a:noFill/>
        </p:spPr>
        <p:txBody>
          <a:bodyPr wrap="square">
            <a:spAutoFit/>
          </a:bodyPr>
          <a:lstStyle/>
          <a:p>
            <a:pPr algn="just"/>
            <a:r>
              <a:rPr lang="en-US" sz="2800" dirty="0">
                <a:latin typeface="Bookman Old Style" panose="02050604050505020204" pitchFamily="18" charset="0"/>
              </a:rPr>
              <a:t>Remember the </a:t>
            </a:r>
            <a:r>
              <a:rPr lang="en-US" sz="2800" i="1" dirty="0">
                <a:latin typeface="Bookman Old Style" panose="02050604050505020204" pitchFamily="18" charset="0"/>
              </a:rPr>
              <a:t>alt</a:t>
            </a:r>
            <a:r>
              <a:rPr lang="en-US" sz="2800" dirty="0">
                <a:latin typeface="Bookman Old Style" panose="02050604050505020204" pitchFamily="18" charset="0"/>
              </a:rPr>
              <a:t> attribute in images?  It is used to display an alternate text of the text that appears when the mouse hovers over the image and when the image cannot be displayed.  In XHTML, image alternative texts are now mandatory.  In cases where the image is only for decoration purposes, you can provide it a </a:t>
            </a:r>
            <a:r>
              <a:rPr lang="en-US" sz="2800" i="1" dirty="0">
                <a:latin typeface="Bookman Old Style" panose="02050604050505020204" pitchFamily="18" charset="0"/>
              </a:rPr>
              <a:t>null </a:t>
            </a:r>
            <a:r>
              <a:rPr lang="en-US" sz="2800" dirty="0">
                <a:latin typeface="Bookman Old Style" panose="02050604050505020204" pitchFamily="18" charset="0"/>
              </a:rPr>
              <a:t>value by using a space.</a:t>
            </a:r>
          </a:p>
          <a:p>
            <a:pPr algn="just"/>
            <a:r>
              <a:rPr lang="en-US" sz="2800" dirty="0">
                <a:latin typeface="Bookman Old Style" panose="02050604050505020204" pitchFamily="18" charset="0"/>
              </a:rPr>
              <a:t>Ex.  &lt;</a:t>
            </a:r>
            <a:r>
              <a:rPr lang="en-US" sz="2800" dirty="0" err="1">
                <a:latin typeface="Bookman Old Style" panose="02050604050505020204" pitchFamily="18" charset="0"/>
              </a:rPr>
              <a:t>img</a:t>
            </a:r>
            <a:r>
              <a:rPr lang="en-US" sz="2800" dirty="0">
                <a:latin typeface="Bookman Old Style" panose="02050604050505020204" pitchFamily="18" charset="0"/>
              </a:rPr>
              <a:t> </a:t>
            </a:r>
            <a:r>
              <a:rPr lang="en-US" sz="2800" dirty="0" err="1">
                <a:latin typeface="Bookman Old Style" panose="02050604050505020204" pitchFamily="18" charset="0"/>
              </a:rPr>
              <a:t>src</a:t>
            </a:r>
            <a:r>
              <a:rPr lang="en-US" sz="2800" dirty="0">
                <a:latin typeface="Bookman Old Style" panose="02050604050505020204" pitchFamily="18" charset="0"/>
              </a:rPr>
              <a:t>=“</a:t>
            </a:r>
            <a:r>
              <a:rPr lang="en-US" sz="2800" dirty="0" err="1">
                <a:latin typeface="Bookman Old Style" panose="02050604050505020204" pitchFamily="18" charset="0"/>
              </a:rPr>
              <a:t>violetFlower.jpg</a:t>
            </a:r>
            <a:r>
              <a:rPr lang="en-US" sz="2800" dirty="0">
                <a:latin typeface="Bookman Old Style" panose="02050604050505020204" pitchFamily="18" charset="0"/>
              </a:rPr>
              <a:t>” alt=“ “ /&gt;</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error/s in the statement:</a:t>
            </a:r>
            <a:endParaRPr lang="en-US" sz="2800" dirty="0">
              <a:latin typeface="Bookman Old Style" panose="02050604050505020204" pitchFamily="18" charset="0"/>
              <a:sym typeface="Wingdings" pitchFamily="2" charset="2"/>
            </a:endParaRPr>
          </a:p>
          <a:p>
            <a:pPr algn="just"/>
            <a:r>
              <a:rPr lang="en-US" sz="2800" b="1" dirty="0">
                <a:latin typeface="Bookman Old Style" panose="02050604050505020204" pitchFamily="18" charset="0"/>
              </a:rPr>
              <a:t>&lt;</a:t>
            </a:r>
            <a:r>
              <a:rPr lang="en-US" sz="2800" b="1" dirty="0" err="1">
                <a:latin typeface="Bookman Old Style" panose="02050604050505020204" pitchFamily="18" charset="0"/>
              </a:rPr>
              <a:t>img</a:t>
            </a:r>
            <a:r>
              <a:rPr lang="en-US" sz="2800" b="1" dirty="0">
                <a:latin typeface="Bookman Old Style" panose="02050604050505020204" pitchFamily="18" charset="0"/>
              </a:rPr>
              <a:t> </a:t>
            </a:r>
            <a:r>
              <a:rPr lang="en-US" sz="2800" b="1" dirty="0" err="1">
                <a:latin typeface="Bookman Old Style" panose="02050604050505020204" pitchFamily="18" charset="0"/>
              </a:rPr>
              <a:t>src</a:t>
            </a:r>
            <a:r>
              <a:rPr lang="en-US" sz="2800" b="1" dirty="0">
                <a:latin typeface="Bookman Old Style" panose="02050604050505020204" pitchFamily="18" charset="0"/>
              </a:rPr>
              <a:t>=“moltres.jpg”&gt;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&lt;</a:t>
            </a:r>
            <a:r>
              <a:rPr lang="en-US" sz="2800" b="1" dirty="0" err="1">
                <a:latin typeface="Bookman Old Style" panose="02050604050505020204" pitchFamily="18" charset="0"/>
              </a:rPr>
              <a:t>img</a:t>
            </a:r>
            <a:r>
              <a:rPr lang="en-US" sz="2800" b="1" dirty="0">
                <a:latin typeface="Bookman Old Style" panose="02050604050505020204" pitchFamily="18" charset="0"/>
              </a:rPr>
              <a:t> </a:t>
            </a:r>
            <a:r>
              <a:rPr lang="en-US" sz="2800" b="1" dirty="0" err="1">
                <a:latin typeface="Bookman Old Style" panose="02050604050505020204" pitchFamily="18" charset="0"/>
              </a:rPr>
              <a:t>src</a:t>
            </a:r>
            <a:r>
              <a:rPr lang="en-US" sz="2800" b="1" dirty="0">
                <a:latin typeface="Bookman Old Style" panose="02050604050505020204" pitchFamily="18" charset="0"/>
              </a:rPr>
              <a:t>=“moltres.jpg” alt=“a picture of </a:t>
            </a:r>
            <a:r>
              <a:rPr lang="en-US" sz="2800" b="1" dirty="0" err="1">
                <a:latin typeface="Bookman Old Style" panose="02050604050505020204" pitchFamily="18" charset="0"/>
              </a:rPr>
              <a:t>moltres</a:t>
            </a:r>
            <a:r>
              <a:rPr lang="en-US" sz="2800" b="1" dirty="0">
                <a:latin typeface="Bookman Old Style" panose="02050604050505020204" pitchFamily="18" charset="0"/>
              </a:rPr>
              <a:t>”/&gt;</a:t>
            </a:r>
          </a:p>
          <a:p>
            <a:pPr algn="just"/>
            <a:endParaRPr lang="en-US" sz="2800" b="1" dirty="0">
              <a:latin typeface="Bookman Old Style" panose="02050604050505020204" pitchFamily="18" charset="0"/>
            </a:endParaRPr>
          </a:p>
          <a:p>
            <a:pPr algn="just"/>
            <a:endParaRPr lang="en-US" sz="2800" dirty="0">
              <a:latin typeface="Bookman Old Style" panose="02050604050505020204" pitchFamily="18" charset="0"/>
            </a:endParaRPr>
          </a:p>
          <a:p>
            <a:pPr algn="just"/>
            <a:endParaRPr lang="en-US" sz="2800" b="1" dirty="0">
              <a:latin typeface="Bookman Old Style" panose="02050604050505020204" pitchFamily="18" charset="0"/>
            </a:endParaRP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38923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268094" y="383242"/>
            <a:ext cx="11655811" cy="830997"/>
          </a:xfrm>
          <a:prstGeom prst="rect">
            <a:avLst/>
          </a:prstGeom>
          <a:noFill/>
        </p:spPr>
        <p:txBody>
          <a:bodyPr wrap="square" rtlCol="0">
            <a:spAutoFit/>
          </a:bodyPr>
          <a:lstStyle/>
          <a:p>
            <a:pPr algn="ctr"/>
            <a:r>
              <a:rPr lang="en-US" sz="4800" b="1" dirty="0" err="1">
                <a:latin typeface="Bookman Old Style" panose="02050604050505020204" pitchFamily="18" charset="0"/>
              </a:rPr>
              <a:t>Amperstands</a:t>
            </a:r>
            <a:r>
              <a:rPr lang="en-US" sz="4800" b="1" dirty="0">
                <a:latin typeface="Bookman Old Style" panose="02050604050505020204" pitchFamily="18" charset="0"/>
              </a:rPr>
              <a:t> in URLs</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4" y="1408222"/>
            <a:ext cx="11655812" cy="5170646"/>
          </a:xfrm>
          <a:prstGeom prst="rect">
            <a:avLst/>
          </a:prstGeom>
          <a:noFill/>
        </p:spPr>
        <p:txBody>
          <a:bodyPr wrap="square">
            <a:spAutoFit/>
          </a:bodyPr>
          <a:lstStyle/>
          <a:p>
            <a:pPr algn="just"/>
            <a:r>
              <a:rPr lang="en-US" sz="2800" dirty="0" err="1">
                <a:latin typeface="Bookman Old Style" panose="02050604050505020204" pitchFamily="18" charset="0"/>
              </a:rPr>
              <a:t>Amperstands</a:t>
            </a:r>
            <a:r>
              <a:rPr lang="en-US" sz="2800" dirty="0">
                <a:latin typeface="Bookman Old Style" panose="02050604050505020204" pitchFamily="18" charset="0"/>
              </a:rPr>
              <a:t> are usually used in URLs to carry variables.  In XHTML, it is required to escape this using the special character entity </a:t>
            </a:r>
            <a:r>
              <a:rPr lang="en-US" sz="2800" i="1" dirty="0">
                <a:latin typeface="Bookman Old Style" panose="02050604050505020204" pitchFamily="18" charset="0"/>
              </a:rPr>
              <a:t>(&amp;amp</a:t>
            </a:r>
            <a:r>
              <a:rPr lang="en-US" sz="2800" dirty="0">
                <a:latin typeface="Bookman Old Style" panose="02050604050505020204" pitchFamily="18" charset="0"/>
              </a:rPr>
              <a:t>).  On Web browser screens, it is of course displayed as </a:t>
            </a:r>
            <a:r>
              <a:rPr lang="en-US" sz="2800" dirty="0" err="1">
                <a:latin typeface="Bookman Old Style" panose="02050604050505020204" pitchFamily="18" charset="0"/>
              </a:rPr>
              <a:t>amperstands</a:t>
            </a:r>
            <a:r>
              <a:rPr lang="en-US" sz="2800" dirty="0">
                <a:latin typeface="Bookman Old Style" panose="02050604050505020204" pitchFamily="18" charset="0"/>
              </a:rPr>
              <a:t>.</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error/s in the statement:</a:t>
            </a:r>
            <a:endParaRPr lang="en-US" sz="2800" dirty="0">
              <a:latin typeface="Bookman Old Style" panose="02050604050505020204" pitchFamily="18" charset="0"/>
              <a:sym typeface="Wingdings" pitchFamily="2" charset="2"/>
            </a:endParaRPr>
          </a:p>
          <a:p>
            <a:pPr algn="just"/>
            <a:r>
              <a:rPr lang="en-US" sz="2800" b="1" dirty="0">
                <a:latin typeface="Bookman Old Style" panose="02050604050505020204" pitchFamily="18" charset="0"/>
              </a:rPr>
              <a:t>&lt;a </a:t>
            </a:r>
            <a:r>
              <a:rPr lang="en-US" sz="2800" b="1" dirty="0" err="1">
                <a:latin typeface="Bookman Old Style" panose="02050604050505020204" pitchFamily="18" charset="0"/>
              </a:rPr>
              <a:t>href</a:t>
            </a:r>
            <a:r>
              <a:rPr lang="en-US" sz="2800" b="1" dirty="0">
                <a:latin typeface="Bookman Old Style" panose="02050604050505020204" pitchFamily="18" charset="0"/>
              </a:rPr>
              <a:t>=“</a:t>
            </a:r>
            <a:r>
              <a:rPr lang="en-US" sz="2800" b="1" dirty="0" err="1">
                <a:latin typeface="Bookman Old Style" panose="02050604050505020204" pitchFamily="18" charset="0"/>
              </a:rPr>
              <a:t>dataLibrary.php?page</a:t>
            </a:r>
            <a:r>
              <a:rPr lang="en-US" sz="2800" b="1" dirty="0">
                <a:latin typeface="Bookman Old Style" panose="02050604050505020204" pitchFamily="18" charset="0"/>
              </a:rPr>
              <a:t>=12&amp;style=green”&gt;link&lt;/a&gt;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a:t>
            </a:r>
          </a:p>
          <a:p>
            <a:pPr algn="just"/>
            <a:r>
              <a:rPr lang="en-US" sz="2500" b="1" dirty="0">
                <a:latin typeface="Bookman Old Style" panose="02050604050505020204" pitchFamily="18" charset="0"/>
              </a:rPr>
              <a:t>&lt;a </a:t>
            </a:r>
            <a:r>
              <a:rPr lang="en-US" sz="2500" b="1" dirty="0" err="1">
                <a:latin typeface="Bookman Old Style" panose="02050604050505020204" pitchFamily="18" charset="0"/>
              </a:rPr>
              <a:t>href</a:t>
            </a:r>
            <a:r>
              <a:rPr lang="en-US" sz="2500" b="1" dirty="0">
                <a:latin typeface="Bookman Old Style" panose="02050604050505020204" pitchFamily="18" charset="0"/>
              </a:rPr>
              <a:t>=“</a:t>
            </a:r>
            <a:r>
              <a:rPr lang="en-US" sz="2500" b="1" dirty="0" err="1">
                <a:latin typeface="Bookman Old Style" panose="02050604050505020204" pitchFamily="18" charset="0"/>
              </a:rPr>
              <a:t>dataLibrary.php?page</a:t>
            </a:r>
            <a:r>
              <a:rPr lang="en-US" sz="2500" b="1" dirty="0">
                <a:latin typeface="Bookman Old Style" panose="02050604050505020204" pitchFamily="18" charset="0"/>
              </a:rPr>
              <a:t>=12&amp;ampstyle=green”&gt;link&lt;/a&gt;</a:t>
            </a:r>
          </a:p>
          <a:p>
            <a:pPr algn="just"/>
            <a:endParaRPr lang="en-US" sz="2500" b="1" dirty="0">
              <a:latin typeface="Bookman Old Style" panose="02050604050505020204" pitchFamily="18" charset="0"/>
            </a:endParaRPr>
          </a:p>
          <a:p>
            <a:pPr algn="just"/>
            <a:endParaRPr lang="en-US" sz="2800" b="1" dirty="0">
              <a:latin typeface="Bookman Old Style" panose="02050604050505020204" pitchFamily="18" charset="0"/>
            </a:endParaRPr>
          </a:p>
        </p:txBody>
      </p:sp>
    </p:spTree>
    <p:extLst>
      <p:ext uri="{BB962C8B-B14F-4D97-AF65-F5344CB8AC3E}">
        <p14:creationId xmlns:p14="http://schemas.microsoft.com/office/powerpoint/2010/main" val="220507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B198911-C595-4C43-2660-2F89125EC6F8}"/>
              </a:ext>
            </a:extLst>
          </p:cNvPr>
          <p:cNvSpPr txBox="1"/>
          <p:nvPr/>
        </p:nvSpPr>
        <p:spPr>
          <a:xfrm>
            <a:off x="0" y="311696"/>
            <a:ext cx="12192000" cy="784830"/>
          </a:xfrm>
          <a:prstGeom prst="rect">
            <a:avLst/>
          </a:prstGeom>
          <a:noFill/>
        </p:spPr>
        <p:txBody>
          <a:bodyPr wrap="square" rtlCol="0">
            <a:spAutoFit/>
          </a:bodyPr>
          <a:lstStyle/>
          <a:p>
            <a:pPr algn="ctr"/>
            <a:r>
              <a:rPr lang="en-US" sz="4500" b="1" dirty="0">
                <a:latin typeface="Bookman Old Style" panose="02050604050505020204" pitchFamily="18" charset="0"/>
              </a:rPr>
              <a:t>Contents within Block-Level Elements</a:t>
            </a:r>
          </a:p>
        </p:txBody>
      </p:sp>
      <p:sp>
        <p:nvSpPr>
          <p:cNvPr id="3" name="TextBox 2">
            <a:extLst>
              <a:ext uri="{FF2B5EF4-FFF2-40B4-BE49-F238E27FC236}">
                <a16:creationId xmlns:a16="http://schemas.microsoft.com/office/drawing/2014/main" id="{FDEE902D-155B-E05E-083B-054DFE337C6B}"/>
              </a:ext>
            </a:extLst>
          </p:cNvPr>
          <p:cNvSpPr txBox="1"/>
          <p:nvPr/>
        </p:nvSpPr>
        <p:spPr>
          <a:xfrm>
            <a:off x="268094" y="1202482"/>
            <a:ext cx="11655812" cy="4401205"/>
          </a:xfrm>
          <a:prstGeom prst="rect">
            <a:avLst/>
          </a:prstGeom>
          <a:noFill/>
        </p:spPr>
        <p:txBody>
          <a:bodyPr wrap="square">
            <a:spAutoFit/>
          </a:bodyPr>
          <a:lstStyle/>
          <a:p>
            <a:pPr algn="just"/>
            <a:r>
              <a:rPr lang="en-US" sz="2800" dirty="0">
                <a:latin typeface="Bookman Old Style" panose="02050604050505020204" pitchFamily="18" charset="0"/>
              </a:rPr>
              <a:t>In XHTML Strict, you cannot just put content directly inside </a:t>
            </a:r>
            <a:r>
              <a:rPr lang="en-US" sz="2800" i="1" dirty="0">
                <a:latin typeface="Bookman Old Style" panose="02050604050505020204" pitchFamily="18" charset="0"/>
              </a:rPr>
              <a:t>&lt;body&gt;&lt;/body&gt;.  </a:t>
            </a:r>
            <a:r>
              <a:rPr lang="en-US" sz="2800" dirty="0">
                <a:latin typeface="Bookman Old Style" panose="02050604050505020204" pitchFamily="18" charset="0"/>
              </a:rPr>
              <a:t>Contents must be placed within </a:t>
            </a:r>
            <a:r>
              <a:rPr lang="en-US" sz="2800" i="1" dirty="0">
                <a:latin typeface="Bookman Old Style" panose="02050604050505020204" pitchFamily="18" charset="0"/>
              </a:rPr>
              <a:t>&lt;p&gt;&lt;/p&gt;, &lt;</a:t>
            </a:r>
            <a:r>
              <a:rPr lang="en-US" sz="2800" i="1" dirty="0" err="1">
                <a:latin typeface="Bookman Old Style" panose="02050604050505020204" pitchFamily="18" charset="0"/>
              </a:rPr>
              <a:t>ol</a:t>
            </a:r>
            <a:r>
              <a:rPr lang="en-US" sz="2800" i="1" dirty="0">
                <a:latin typeface="Bookman Old Style" panose="02050604050505020204" pitchFamily="18" charset="0"/>
              </a:rPr>
              <a:t>&gt;&lt;/</a:t>
            </a:r>
            <a:r>
              <a:rPr lang="en-US" sz="2800" i="1" dirty="0" err="1">
                <a:latin typeface="Bookman Old Style" panose="02050604050505020204" pitchFamily="18" charset="0"/>
              </a:rPr>
              <a:t>ol</a:t>
            </a:r>
            <a:r>
              <a:rPr lang="en-US" sz="2800" i="1" dirty="0">
                <a:latin typeface="Bookman Old Style" panose="02050604050505020204" pitchFamily="18" charset="0"/>
              </a:rPr>
              <a:t>&gt;, etc.  </a:t>
            </a:r>
            <a:r>
              <a:rPr lang="en-US" sz="2800" dirty="0">
                <a:latin typeface="Bookman Old Style" panose="02050604050505020204" pitchFamily="18" charset="0"/>
              </a:rPr>
              <a:t>(also known as block-level elements).  Another good reason to put </a:t>
            </a:r>
            <a:r>
              <a:rPr lang="en-US" sz="2800" i="1" dirty="0">
                <a:latin typeface="Bookman Old Style" panose="02050604050505020204" pitchFamily="18" charset="0"/>
              </a:rPr>
              <a:t>&lt;span&gt;&lt;/span&gt;</a:t>
            </a:r>
            <a:r>
              <a:rPr lang="en-US" sz="2800" dirty="0">
                <a:latin typeface="Bookman Old Style" panose="02050604050505020204" pitchFamily="18" charset="0"/>
              </a:rPr>
              <a:t> and </a:t>
            </a:r>
            <a:r>
              <a:rPr lang="en-US" sz="2800" i="1" dirty="0">
                <a:latin typeface="Bookman Old Style" panose="02050604050505020204" pitchFamily="18" charset="0"/>
              </a:rPr>
              <a:t>&lt;div&gt;&lt;/div&gt;</a:t>
            </a:r>
            <a:r>
              <a:rPr lang="en-US" sz="2800" dirty="0">
                <a:latin typeface="Bookman Old Style" panose="02050604050505020204" pitchFamily="18" charset="0"/>
              </a:rPr>
              <a:t> into practice.</a:t>
            </a:r>
          </a:p>
          <a:p>
            <a:pPr algn="just"/>
            <a:endParaRPr lang="en-US" sz="2800" dirty="0">
              <a:latin typeface="Bookman Old Style" panose="02050604050505020204" pitchFamily="18" charset="0"/>
            </a:endParaRPr>
          </a:p>
          <a:p>
            <a:pPr algn="just"/>
            <a:r>
              <a:rPr lang="en-US" sz="2800" dirty="0">
                <a:latin typeface="Bookman Old Style" panose="02050604050505020204" pitchFamily="18" charset="0"/>
              </a:rPr>
              <a:t>Identify the error/s in the statement:</a:t>
            </a:r>
            <a:endParaRPr lang="en-US" sz="2800" dirty="0">
              <a:latin typeface="Bookman Old Style" panose="02050604050505020204" pitchFamily="18" charset="0"/>
              <a:sym typeface="Wingdings" pitchFamily="2" charset="2"/>
            </a:endParaRPr>
          </a:p>
          <a:p>
            <a:pPr algn="just"/>
            <a:r>
              <a:rPr lang="en-US" sz="2800" b="1" dirty="0">
                <a:latin typeface="Bookman Old Style" panose="02050604050505020204" pitchFamily="18" charset="0"/>
              </a:rPr>
              <a:t>&lt;body&gt; Put chunk of text here.&lt;/body&gt;</a:t>
            </a:r>
          </a:p>
          <a:p>
            <a:pPr algn="just"/>
            <a:endParaRPr lang="en-US" sz="2800" b="1" dirty="0">
              <a:latin typeface="Bookman Old Style" panose="02050604050505020204" pitchFamily="18" charset="0"/>
            </a:endParaRPr>
          </a:p>
          <a:p>
            <a:pPr algn="just"/>
            <a:r>
              <a:rPr lang="en-US" sz="2800" b="1" dirty="0">
                <a:latin typeface="Bookman Old Style" panose="02050604050505020204" pitchFamily="18" charset="0"/>
              </a:rPr>
              <a:t>Ans. &lt;body&gt; &lt;div&gt;Put chunk of text here.&lt;/div&gt;&lt;/body&gt;</a:t>
            </a:r>
          </a:p>
        </p:txBody>
      </p:sp>
    </p:spTree>
    <p:extLst>
      <p:ext uri="{BB962C8B-B14F-4D97-AF65-F5344CB8AC3E}">
        <p14:creationId xmlns:p14="http://schemas.microsoft.com/office/powerpoint/2010/main" val="4007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descr="A cartoon of a child with question marks above her head&#10;&#10;Description automatically generated">
            <a:extLst>
              <a:ext uri="{FF2B5EF4-FFF2-40B4-BE49-F238E27FC236}">
                <a16:creationId xmlns:a16="http://schemas.microsoft.com/office/drawing/2014/main" id="{782FA327-FF65-924D-3C42-E2FC5F8B97C8}"/>
              </a:ext>
            </a:extLst>
          </p:cNvPr>
          <p:cNvPicPr>
            <a:picLocks noChangeAspect="1"/>
          </p:cNvPicPr>
          <p:nvPr/>
        </p:nvPicPr>
        <p:blipFill>
          <a:blip r:embed="rId3"/>
          <a:stretch>
            <a:fillRect/>
          </a:stretch>
        </p:blipFill>
        <p:spPr>
          <a:xfrm>
            <a:off x="4965473" y="0"/>
            <a:ext cx="7374982" cy="5979715"/>
          </a:xfrm>
          <a:prstGeom prst="rect">
            <a:avLst/>
          </a:prstGeom>
        </p:spPr>
      </p:pic>
      <p:pic>
        <p:nvPicPr>
          <p:cNvPr id="9218" name="Picture 2">
            <a:extLst>
              <a:ext uri="{FF2B5EF4-FFF2-40B4-BE49-F238E27FC236}">
                <a16:creationId xmlns:a16="http://schemas.microsoft.com/office/drawing/2014/main" id="{DAE57BE2-EC85-B8BB-9CFD-185CAB4CACF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88" b="92188" l="4183" r="94297">
                        <a14:foregroundMark x1="4563" y1="42708" x2="6084" y2="57813"/>
                        <a14:foregroundMark x1="55894" y1="92188" x2="60456" y2="92708"/>
                        <a14:foregroundMark x1="90494" y1="46354" x2="91635" y2="61458"/>
                        <a14:foregroundMark x1="94297" y1="51042" x2="94297" y2="52604"/>
                        <a14:foregroundMark x1="75285" y1="17708" x2="69202" y2="22396"/>
                        <a14:foregroundMark x1="64259" y1="14063" x2="63498" y2="35417"/>
                        <a14:foregroundMark x1="69962" y1="34896" x2="83650" y2="27604"/>
                        <a14:foregroundMark x1="83650" y1="27604" x2="76046" y2="9375"/>
                        <a14:foregroundMark x1="76046" y1="9375" x2="84791" y2="22396"/>
                        <a14:foregroundMark x1="84791" y1="17188" x2="77567" y2="5208"/>
                        <a14:foregroundMark x1="68061" y1="27604" x2="72624" y2="26042"/>
                        <a14:foregroundMark x1="19772" y1="14063" x2="19772" y2="14063"/>
                        <a14:foregroundMark x1="17490" y1="17188" x2="17490" y2="17188"/>
                        <a14:foregroundMark x1="44106" y1="13542" x2="44106" y2="13542"/>
                        <a14:foregroundMark x1="46388" y1="11458" x2="46388" y2="11458"/>
                        <a14:foregroundMark x1="4183" y1="39063" x2="4183" y2="39063"/>
                        <a14:foregroundMark x1="5323" y1="38021" x2="5323" y2="38021"/>
                        <a14:foregroundMark x1="5703" y1="36979" x2="5703" y2="36979"/>
                        <a14:foregroundMark x1="6844" y1="36458" x2="6844" y2="36458"/>
                        <a14:foregroundMark x1="8745" y1="35417" x2="8745" y2="35417"/>
                        <a14:foregroundMark x1="9506" y1="35417" x2="9506" y2="35417"/>
                        <a14:foregroundMark x1="17490" y1="16146" x2="17490" y2="16146"/>
                        <a14:foregroundMark x1="28897" y1="27604" x2="28897" y2="27604"/>
                        <a14:foregroundMark x1="29658" y1="24479" x2="28897" y2="38542"/>
                        <a14:foregroundMark x1="38403" y1="35938" x2="38403" y2="44271"/>
                        <a14:foregroundMark x1="45247" y1="35417" x2="47148" y2="42708"/>
                        <a14:foregroundMark x1="50570" y1="31250" x2="50190" y2="41146"/>
                      </a14:backgroundRemoval>
                    </a14:imgEffect>
                  </a14:imgLayer>
                </a14:imgProps>
              </a:ext>
              <a:ext uri="{28A0092B-C50C-407E-A947-70E740481C1C}">
                <a14:useLocalDpi xmlns:a14="http://schemas.microsoft.com/office/drawing/2010/main" val="0"/>
              </a:ext>
            </a:extLst>
          </a:blip>
          <a:srcRect/>
          <a:stretch>
            <a:fillRect/>
          </a:stretch>
        </p:blipFill>
        <p:spPr bwMode="auto">
          <a:xfrm>
            <a:off x="289621" y="1460809"/>
            <a:ext cx="4824306" cy="352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54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24578" name="Picture 2" descr="hmmm">
            <a:extLst>
              <a:ext uri="{FF2B5EF4-FFF2-40B4-BE49-F238E27FC236}">
                <a16:creationId xmlns:a16="http://schemas.microsoft.com/office/drawing/2014/main" id="{99C813EF-753B-1360-24C3-E0539550F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204" y="2877015"/>
            <a:ext cx="3744796" cy="37447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751C0F-89EB-9CA1-0C4B-A0B0AFB5C181}"/>
              </a:ext>
            </a:extLst>
          </p:cNvPr>
          <p:cNvSpPr txBox="1"/>
          <p:nvPr/>
        </p:nvSpPr>
        <p:spPr>
          <a:xfrm>
            <a:off x="156579" y="1283272"/>
            <a:ext cx="8519069" cy="3016210"/>
          </a:xfrm>
          <a:prstGeom prst="rect">
            <a:avLst/>
          </a:prstGeom>
          <a:noFill/>
        </p:spPr>
        <p:txBody>
          <a:bodyPr wrap="square" rtlCol="0">
            <a:spAutoFit/>
          </a:bodyPr>
          <a:lstStyle/>
          <a:p>
            <a:pPr algn="ctr"/>
            <a:r>
              <a:rPr lang="en-US" sz="5000" b="1" dirty="0">
                <a:latin typeface="Bookman Old Style" panose="02050604050505020204" pitchFamily="18" charset="0"/>
              </a:rPr>
              <a:t>How can you apply the lesson in your activities as a student? </a:t>
            </a:r>
            <a:r>
              <a:rPr lang="en-US" sz="4000" b="1" dirty="0">
                <a:latin typeface="Bookman Old Style" panose="02050604050505020204" pitchFamily="18" charset="0"/>
              </a:rPr>
              <a:t>(Practical/actual application) </a:t>
            </a:r>
          </a:p>
        </p:txBody>
      </p:sp>
    </p:spTree>
    <p:extLst>
      <p:ext uri="{BB962C8B-B14F-4D97-AF65-F5344CB8AC3E}">
        <p14:creationId xmlns:p14="http://schemas.microsoft.com/office/powerpoint/2010/main" val="1958391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11266" name="Picture 2">
            <a:extLst>
              <a:ext uri="{FF2B5EF4-FFF2-40B4-BE49-F238E27FC236}">
                <a16:creationId xmlns:a16="http://schemas.microsoft.com/office/drawing/2014/main" id="{AC6D1547-28EA-38F0-9CF0-88A7E5D92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12" y="1027924"/>
            <a:ext cx="4516089" cy="45160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ummary: Steps to Write an Effective Summary with Videos and Examples">
            <a:extLst>
              <a:ext uri="{FF2B5EF4-FFF2-40B4-BE49-F238E27FC236}">
                <a16:creationId xmlns:a16="http://schemas.microsoft.com/office/drawing/2014/main" id="{8F3EDF5F-BBC9-8722-ECA3-A5205FF9E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577" y="1027924"/>
            <a:ext cx="6712260" cy="446670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157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2050" name="Picture 2" descr="Floral Endless Border · Creative Fabrica">
            <a:extLst>
              <a:ext uri="{FF2B5EF4-FFF2-40B4-BE49-F238E27FC236}">
                <a16:creationId xmlns:a16="http://schemas.microsoft.com/office/drawing/2014/main" id="{7E49D0F4-7873-4980-BC5C-34F05F9E08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6415">
            <a:off x="-2364987" y="755186"/>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loral Endless Border · Creative Fabrica">
            <a:extLst>
              <a:ext uri="{FF2B5EF4-FFF2-40B4-BE49-F238E27FC236}">
                <a16:creationId xmlns:a16="http://schemas.microsoft.com/office/drawing/2014/main" id="{8DE14DE4-1D3C-1DFD-ED29-E7C6B0728769}"/>
              </a:ext>
            </a:extLst>
          </p:cNvPr>
          <p:cNvPicPr>
            <a:picLocks noChangeAspect="1" noChangeArrowheads="1"/>
          </p:cNvPicPr>
          <p:nvPr/>
        </p:nvPicPr>
        <p:blipFill>
          <a:blip r:embed="rId3">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6415">
            <a:off x="6936988" y="755187"/>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rabbit&#10;&#10;Description automatically generated">
            <a:extLst>
              <a:ext uri="{FF2B5EF4-FFF2-40B4-BE49-F238E27FC236}">
                <a16:creationId xmlns:a16="http://schemas.microsoft.com/office/drawing/2014/main" id="{4D3AFABC-A7F7-86CE-E08E-5F8734CB8AD6}"/>
              </a:ext>
            </a:extLst>
          </p:cNvPr>
          <p:cNvPicPr>
            <a:picLocks noChangeAspect="1"/>
          </p:cNvPicPr>
          <p:nvPr/>
        </p:nvPicPr>
        <p:blipFill>
          <a:blip r:embed="rId6"/>
          <a:stretch>
            <a:fillRect/>
          </a:stretch>
        </p:blipFill>
        <p:spPr>
          <a:xfrm>
            <a:off x="2396009" y="100360"/>
            <a:ext cx="7399981" cy="6211229"/>
          </a:xfrm>
          <a:prstGeom prst="roundRect">
            <a:avLst/>
          </a:prstGeom>
        </p:spPr>
      </p:pic>
    </p:spTree>
    <p:extLst>
      <p:ext uri="{BB962C8B-B14F-4D97-AF65-F5344CB8AC3E}">
        <p14:creationId xmlns:p14="http://schemas.microsoft.com/office/powerpoint/2010/main" val="2803575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1026" name="Picture 2" descr="laptop reading">
            <a:extLst>
              <a:ext uri="{FF2B5EF4-FFF2-40B4-BE49-F238E27FC236}">
                <a16:creationId xmlns:a16="http://schemas.microsoft.com/office/drawing/2014/main" id="{5219F58F-C8E9-5FE1-5F89-C23A787F7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271" y="405130"/>
            <a:ext cx="5264150" cy="5264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67CEF7-0858-8C4E-BA30-C18F32279747}"/>
              </a:ext>
            </a:extLst>
          </p:cNvPr>
          <p:cNvSpPr txBox="1"/>
          <p:nvPr/>
        </p:nvSpPr>
        <p:spPr>
          <a:xfrm>
            <a:off x="259449" y="951802"/>
            <a:ext cx="8519069" cy="4401205"/>
          </a:xfrm>
          <a:prstGeom prst="rect">
            <a:avLst/>
          </a:prstGeom>
          <a:noFill/>
        </p:spPr>
        <p:txBody>
          <a:bodyPr wrap="square" rtlCol="0">
            <a:spAutoFit/>
          </a:bodyPr>
          <a:lstStyle/>
          <a:p>
            <a:pPr algn="just"/>
            <a:r>
              <a:rPr lang="en-US" sz="4000" b="1" dirty="0">
                <a:latin typeface="Bookman Old Style" panose="02050604050505020204" pitchFamily="18" charset="0"/>
              </a:rPr>
              <a:t>Assignment:</a:t>
            </a:r>
          </a:p>
          <a:p>
            <a:pPr algn="just"/>
            <a:r>
              <a:rPr lang="en-US" sz="4000" b="1" dirty="0">
                <a:latin typeface="Bookman Old Style" panose="02050604050505020204" pitchFamily="18" charset="0"/>
              </a:rPr>
              <a:t>1.  Choose a FREE web</a:t>
            </a:r>
          </a:p>
          <a:p>
            <a:pPr algn="just"/>
            <a:r>
              <a:rPr lang="en-US" sz="4000" b="1" dirty="0">
                <a:latin typeface="Bookman Old Style" panose="02050604050505020204" pitchFamily="18" charset="0"/>
              </a:rPr>
              <a:t>     hosting site where</a:t>
            </a:r>
          </a:p>
          <a:p>
            <a:pPr algn="just"/>
            <a:r>
              <a:rPr lang="en-US" sz="4000" b="1" dirty="0">
                <a:latin typeface="Bookman Old Style" panose="02050604050505020204" pitchFamily="18" charset="0"/>
              </a:rPr>
              <a:t>     you can publish</a:t>
            </a:r>
          </a:p>
          <a:p>
            <a:pPr algn="just"/>
            <a:r>
              <a:rPr lang="en-US" sz="4000" b="1" dirty="0">
                <a:latin typeface="Bookman Old Style" panose="02050604050505020204" pitchFamily="18" charset="0"/>
              </a:rPr>
              <a:t>     your web page. </a:t>
            </a:r>
          </a:p>
          <a:p>
            <a:pPr marL="742950" indent="-742950" algn="just">
              <a:buAutoNum type="arabicPeriod" startAt="2"/>
            </a:pPr>
            <a:r>
              <a:rPr lang="en-US" sz="4000" b="1" dirty="0">
                <a:latin typeface="Bookman Old Style" panose="02050604050505020204" pitchFamily="18" charset="0"/>
              </a:rPr>
              <a:t>Learn how to publish</a:t>
            </a:r>
          </a:p>
          <a:p>
            <a:pPr algn="just"/>
            <a:r>
              <a:rPr lang="en-US" sz="4000" b="1" dirty="0">
                <a:latin typeface="Bookman Old Style" panose="02050604050505020204" pitchFamily="18" charset="0"/>
              </a:rPr>
              <a:t>    a web page.</a:t>
            </a:r>
          </a:p>
        </p:txBody>
      </p:sp>
    </p:spTree>
    <p:extLst>
      <p:ext uri="{BB962C8B-B14F-4D97-AF65-F5344CB8AC3E}">
        <p14:creationId xmlns:p14="http://schemas.microsoft.com/office/powerpoint/2010/main" val="243703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EF04ACB-08A3-C817-8058-59A4E09A39C7}"/>
              </a:ext>
            </a:extLst>
          </p:cNvPr>
          <p:cNvSpPr txBox="1"/>
          <p:nvPr/>
        </p:nvSpPr>
        <p:spPr>
          <a:xfrm>
            <a:off x="179439" y="460312"/>
            <a:ext cx="11570601" cy="4939814"/>
          </a:xfrm>
          <a:prstGeom prst="rect">
            <a:avLst/>
          </a:prstGeom>
          <a:noFill/>
        </p:spPr>
        <p:txBody>
          <a:bodyPr wrap="square" rtlCol="0">
            <a:spAutoFit/>
          </a:bodyPr>
          <a:lstStyle/>
          <a:p>
            <a:pPr algn="just"/>
            <a:r>
              <a:rPr lang="en-US" sz="5000" b="1" dirty="0">
                <a:latin typeface="Bookman Old Style" panose="02050604050505020204" pitchFamily="18" charset="0"/>
              </a:rPr>
              <a:t>Graded Activity #1</a:t>
            </a:r>
          </a:p>
          <a:p>
            <a:pPr algn="just"/>
            <a:endParaRPr lang="en-US" sz="4000" b="1" dirty="0">
              <a:latin typeface="Bookman Old Style" panose="02050604050505020204" pitchFamily="18" charset="0"/>
            </a:endParaRPr>
          </a:p>
          <a:p>
            <a:pPr marL="914400" indent="-914400" algn="just">
              <a:buAutoNum type="arabicPeriod"/>
            </a:pPr>
            <a:r>
              <a:rPr lang="en-US" sz="3500" b="1" dirty="0">
                <a:latin typeface="Bookman Old Style" panose="02050604050505020204" pitchFamily="18" charset="0"/>
              </a:rPr>
              <a:t>Open your browser and type the link (</a:t>
            </a:r>
            <a:r>
              <a:rPr lang="en-US" sz="3500" b="1" dirty="0">
                <a:latin typeface="Bookman Old Style" panose="02050604050505020204" pitchFamily="18" charset="0"/>
                <a:hlinkClick r:id="rId4"/>
              </a:rPr>
              <a:t>https://forms.office.com/r/3pNZNvJ8aQ</a:t>
            </a:r>
            <a:r>
              <a:rPr lang="en-US" sz="3500" b="1" dirty="0">
                <a:latin typeface="Bookman Old Style" panose="02050604050505020204" pitchFamily="18" charset="0"/>
              </a:rPr>
              <a:t>) in the address bar.  </a:t>
            </a:r>
          </a:p>
          <a:p>
            <a:pPr marL="742950" indent="-742950" algn="just">
              <a:buAutoNum type="arabicPeriod"/>
            </a:pPr>
            <a:r>
              <a:rPr lang="en-US" sz="4000" b="1" dirty="0">
                <a:latin typeface="Bookman Old Style" panose="02050604050505020204" pitchFamily="18" charset="0"/>
              </a:rPr>
              <a:t> Read and follow the instructions  </a:t>
            </a:r>
          </a:p>
          <a:p>
            <a:pPr algn="just"/>
            <a:r>
              <a:rPr lang="en-US" sz="4000" b="1" dirty="0">
                <a:latin typeface="Bookman Old Style" panose="02050604050505020204" pitchFamily="18" charset="0"/>
              </a:rPr>
              <a:t>     carefully.</a:t>
            </a:r>
          </a:p>
          <a:p>
            <a:pPr algn="just"/>
            <a:r>
              <a:rPr lang="en-US" sz="4000" b="1" dirty="0">
                <a:latin typeface="Bookman Old Style" panose="02050604050505020204" pitchFamily="18" charset="0"/>
              </a:rPr>
              <a:t>3.  You are given 5 minutes to answer.</a:t>
            </a:r>
          </a:p>
        </p:txBody>
      </p:sp>
    </p:spTree>
    <p:extLst>
      <p:ext uri="{BB962C8B-B14F-4D97-AF65-F5344CB8AC3E}">
        <p14:creationId xmlns:p14="http://schemas.microsoft.com/office/powerpoint/2010/main" val="3345498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12290" name="Picture 2" descr="thank you">
            <a:extLst>
              <a:ext uri="{FF2B5EF4-FFF2-40B4-BE49-F238E27FC236}">
                <a16:creationId xmlns:a16="http://schemas.microsoft.com/office/drawing/2014/main" id="{95280B56-CF99-D144-3582-DA88BC374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399" y="247339"/>
            <a:ext cx="5999201" cy="599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descr="A cartoon penguin with a hammer&#10;&#10;Description automatically generated">
            <a:extLst>
              <a:ext uri="{FF2B5EF4-FFF2-40B4-BE49-F238E27FC236}">
                <a16:creationId xmlns:a16="http://schemas.microsoft.com/office/drawing/2014/main" id="{10A2444F-8812-FC28-0301-7F9522D29673}"/>
              </a:ext>
            </a:extLst>
          </p:cNvPr>
          <p:cNvPicPr>
            <a:picLocks noChangeAspect="1"/>
          </p:cNvPicPr>
          <p:nvPr/>
        </p:nvPicPr>
        <p:blipFill>
          <a:blip r:embed="rId3"/>
          <a:stretch>
            <a:fillRect/>
          </a:stretch>
        </p:blipFill>
        <p:spPr>
          <a:xfrm>
            <a:off x="2890024" y="0"/>
            <a:ext cx="6411951" cy="6411951"/>
          </a:xfrm>
          <a:prstGeom prst="rect">
            <a:avLst/>
          </a:prstGeom>
        </p:spPr>
      </p:pic>
      <p:pic>
        <p:nvPicPr>
          <p:cNvPr id="2050" name="Picture 2" descr="Floral Endless Border · Creative Fabrica">
            <a:extLst>
              <a:ext uri="{FF2B5EF4-FFF2-40B4-BE49-F238E27FC236}">
                <a16:creationId xmlns:a16="http://schemas.microsoft.com/office/drawing/2014/main" id="{7E49D0F4-7873-4980-BC5C-34F05F9E08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6415">
            <a:off x="-2364987" y="755186"/>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loral Endless Border · Creative Fabrica">
            <a:extLst>
              <a:ext uri="{FF2B5EF4-FFF2-40B4-BE49-F238E27FC236}">
                <a16:creationId xmlns:a16="http://schemas.microsoft.com/office/drawing/2014/main" id="{8DE14DE4-1D3C-1DFD-ED29-E7C6B0728769}"/>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216415">
            <a:off x="6936988" y="755187"/>
            <a:ext cx="762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11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descr="How to Pre-Test a Survey Questionnaire - SurveyMethods">
            <a:extLst>
              <a:ext uri="{FF2B5EF4-FFF2-40B4-BE49-F238E27FC236}">
                <a16:creationId xmlns:a16="http://schemas.microsoft.com/office/drawing/2014/main" id="{82287C61-8D74-0779-A13B-65D078290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444" y="782616"/>
            <a:ext cx="6083920" cy="4598312"/>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Teacher Png - Female Teacher Clipart Transparent PNG - 956x750 - Free  Download on NicePNG">
            <a:extLst>
              <a:ext uri="{FF2B5EF4-FFF2-40B4-BE49-F238E27FC236}">
                <a16:creationId xmlns:a16="http://schemas.microsoft.com/office/drawing/2014/main" id="{872A8C01-F2BD-4D63-8B47-989D9566E79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293" b="93659" l="813" r="95935">
                        <a14:foregroundMark x1="2846" y1="52683" x2="11382" y2="92195"/>
                        <a14:foregroundMark x1="24390" y1="93659" x2="39024" y2="94634"/>
                        <a14:foregroundMark x1="22358" y1="39512" x2="22358" y2="39512"/>
                        <a14:foregroundMark x1="39431" y1="38049" x2="39431" y2="38049"/>
                        <a14:foregroundMark x1="40244" y1="38049" x2="40244" y2="38049"/>
                        <a14:foregroundMark x1="41057" y1="41951" x2="41057" y2="41951"/>
                        <a14:foregroundMark x1="34959" y1="8293" x2="34959" y2="8293"/>
                        <a14:foregroundMark x1="31707" y1="56098" x2="31707" y2="56098"/>
                        <a14:foregroundMark x1="95122" y1="30732" x2="95122" y2="30732"/>
                        <a14:foregroundMark x1="96341" y1="30244" x2="96341" y2="30244"/>
                        <a14:foregroundMark x1="96341" y1="30244" x2="96341" y2="30244"/>
                        <a14:foregroundMark x1="813" y1="67317" x2="813" y2="67317"/>
                      </a14:backgroundRemoval>
                    </a14:imgEffect>
                  </a14:imgLayer>
                </a14:imgProps>
              </a:ext>
              <a:ext uri="{28A0092B-C50C-407E-A947-70E740481C1C}">
                <a14:useLocalDpi xmlns:a14="http://schemas.microsoft.com/office/drawing/2010/main" val="0"/>
              </a:ext>
            </a:extLst>
          </a:blip>
          <a:srcRect/>
          <a:stretch>
            <a:fillRect/>
          </a:stretch>
        </p:blipFill>
        <p:spPr bwMode="auto">
          <a:xfrm>
            <a:off x="0" y="1025912"/>
            <a:ext cx="4890081" cy="548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08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descr="A clock with a black background&#10;&#10;Description automatically generated">
            <a:extLst>
              <a:ext uri="{FF2B5EF4-FFF2-40B4-BE49-F238E27FC236}">
                <a16:creationId xmlns:a16="http://schemas.microsoft.com/office/drawing/2014/main" id="{AFE275D0-A812-E2FF-1877-6F51530B44E8}"/>
              </a:ext>
            </a:extLst>
          </p:cNvPr>
          <p:cNvPicPr>
            <a:picLocks noChangeAspect="1"/>
          </p:cNvPicPr>
          <p:nvPr/>
        </p:nvPicPr>
        <p:blipFill>
          <a:blip r:embed="rId3"/>
          <a:stretch>
            <a:fillRect/>
          </a:stretch>
        </p:blipFill>
        <p:spPr>
          <a:xfrm>
            <a:off x="4426710" y="218102"/>
            <a:ext cx="7601243" cy="5655526"/>
          </a:xfrm>
          <a:prstGeom prst="rect">
            <a:avLst/>
          </a:prstGeom>
        </p:spPr>
      </p:pic>
      <p:sp>
        <p:nvSpPr>
          <p:cNvPr id="2" name="TextBox 1">
            <a:extLst>
              <a:ext uri="{FF2B5EF4-FFF2-40B4-BE49-F238E27FC236}">
                <a16:creationId xmlns:a16="http://schemas.microsoft.com/office/drawing/2014/main" id="{5C7002DC-92F7-9555-1D46-53569F78C5AF}"/>
              </a:ext>
            </a:extLst>
          </p:cNvPr>
          <p:cNvSpPr txBox="1"/>
          <p:nvPr/>
        </p:nvSpPr>
        <p:spPr>
          <a:xfrm>
            <a:off x="0" y="691375"/>
            <a:ext cx="4918851" cy="4708981"/>
          </a:xfrm>
          <a:prstGeom prst="rect">
            <a:avLst/>
          </a:prstGeom>
          <a:noFill/>
        </p:spPr>
        <p:txBody>
          <a:bodyPr wrap="square" rtlCol="0">
            <a:spAutoFit/>
          </a:bodyPr>
          <a:lstStyle/>
          <a:p>
            <a:pPr algn="ctr"/>
            <a:r>
              <a:rPr lang="en-US" sz="5000" b="1" dirty="0">
                <a:latin typeface="Bookman Old Style" panose="02050604050505020204" pitchFamily="18" charset="0"/>
              </a:rPr>
              <a:t>Let us have a short review of the things you learned from last school year.</a:t>
            </a:r>
          </a:p>
        </p:txBody>
      </p:sp>
    </p:spTree>
    <p:extLst>
      <p:ext uri="{BB962C8B-B14F-4D97-AF65-F5344CB8AC3E}">
        <p14:creationId xmlns:p14="http://schemas.microsoft.com/office/powerpoint/2010/main" val="20582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pic>
        <p:nvPicPr>
          <p:cNvPr id="3074" name="Picture 2" descr="Stop…Ask yourself a question …Reflect …Act. | Being Brave! a first time  headteachers blog.">
            <a:extLst>
              <a:ext uri="{FF2B5EF4-FFF2-40B4-BE49-F238E27FC236}">
                <a16:creationId xmlns:a16="http://schemas.microsoft.com/office/drawing/2014/main" id="{3D514BAA-4CA8-550F-1967-6F762D5D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932" y="33453"/>
            <a:ext cx="2653990" cy="2653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3F7E4E-4956-5746-94D1-42E439826C66}"/>
              </a:ext>
            </a:extLst>
          </p:cNvPr>
          <p:cNvSpPr txBox="1"/>
          <p:nvPr/>
        </p:nvSpPr>
        <p:spPr>
          <a:xfrm>
            <a:off x="959005" y="578291"/>
            <a:ext cx="7705493" cy="2400657"/>
          </a:xfrm>
          <a:prstGeom prst="rect">
            <a:avLst/>
          </a:prstGeom>
          <a:noFill/>
        </p:spPr>
        <p:txBody>
          <a:bodyPr wrap="square" rtlCol="0">
            <a:spAutoFit/>
          </a:bodyPr>
          <a:lstStyle/>
          <a:p>
            <a:pPr algn="just"/>
            <a:r>
              <a:rPr lang="en-US" sz="5000" b="1" dirty="0">
                <a:latin typeface="Bookman Old Style" panose="02050604050505020204" pitchFamily="18" charset="0"/>
              </a:rPr>
              <a:t>What is the latest version of HTML as of 2022?</a:t>
            </a:r>
          </a:p>
        </p:txBody>
      </p:sp>
      <p:sp>
        <p:nvSpPr>
          <p:cNvPr id="4" name="Oval 3">
            <a:extLst>
              <a:ext uri="{FF2B5EF4-FFF2-40B4-BE49-F238E27FC236}">
                <a16:creationId xmlns:a16="http://schemas.microsoft.com/office/drawing/2014/main" id="{C041F04C-AF62-1513-862E-99D58F791FE4}"/>
              </a:ext>
            </a:extLst>
          </p:cNvPr>
          <p:cNvSpPr/>
          <p:nvPr/>
        </p:nvSpPr>
        <p:spPr>
          <a:xfrm>
            <a:off x="1750742" y="3583544"/>
            <a:ext cx="7783551" cy="1605776"/>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latin typeface="Bookman Old Style" panose="02050604050505020204" pitchFamily="18" charset="0"/>
              </a:rPr>
              <a:t>Answer:  HTML5</a:t>
            </a:r>
          </a:p>
        </p:txBody>
      </p:sp>
      <p:sp>
        <p:nvSpPr>
          <p:cNvPr id="5" name="Oval 4">
            <a:extLst>
              <a:ext uri="{FF2B5EF4-FFF2-40B4-BE49-F238E27FC236}">
                <a16:creationId xmlns:a16="http://schemas.microsoft.com/office/drawing/2014/main" id="{8A767FAF-9152-CF37-5615-3A933D72C6F3}"/>
              </a:ext>
            </a:extLst>
          </p:cNvPr>
          <p:cNvSpPr/>
          <p:nvPr/>
        </p:nvSpPr>
        <p:spPr>
          <a:xfrm>
            <a:off x="10041673" y="1069527"/>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1</a:t>
            </a:r>
          </a:p>
        </p:txBody>
      </p:sp>
    </p:spTree>
    <p:extLst>
      <p:ext uri="{BB962C8B-B14F-4D97-AF65-F5344CB8AC3E}">
        <p14:creationId xmlns:p14="http://schemas.microsoft.com/office/powerpoint/2010/main" val="3093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rry image of a building&#10;&#10;Description automatically generated">
            <a:extLst>
              <a:ext uri="{FF2B5EF4-FFF2-40B4-BE49-F238E27FC236}">
                <a16:creationId xmlns:a16="http://schemas.microsoft.com/office/drawing/2014/main" id="{8ED1E49C-3BF4-3386-90E3-ADE0BE06E65D}"/>
              </a:ext>
            </a:extLst>
          </p:cNvPr>
          <p:cNvPicPr>
            <a:picLocks noChangeAspect="1"/>
          </p:cNvPicPr>
          <p:nvPr/>
        </p:nvPicPr>
        <p:blipFill>
          <a:blip r:embed="rId2"/>
          <a:stretch>
            <a:fillRect/>
          </a:stretch>
        </p:blipFill>
        <p:spPr>
          <a:xfrm>
            <a:off x="-11151" y="-33453"/>
            <a:ext cx="12192000" cy="6858000"/>
          </a:xfrm>
          <a:prstGeom prst="rect">
            <a:avLst/>
          </a:prstGeom>
        </p:spPr>
      </p:pic>
      <p:sp>
        <p:nvSpPr>
          <p:cNvPr id="3" name="TextBox 2">
            <a:extLst>
              <a:ext uri="{FF2B5EF4-FFF2-40B4-BE49-F238E27FC236}">
                <a16:creationId xmlns:a16="http://schemas.microsoft.com/office/drawing/2014/main" id="{C93F7E4E-4956-5746-94D1-42E439826C66}"/>
              </a:ext>
            </a:extLst>
          </p:cNvPr>
          <p:cNvSpPr txBox="1"/>
          <p:nvPr/>
        </p:nvSpPr>
        <p:spPr>
          <a:xfrm>
            <a:off x="270107" y="104363"/>
            <a:ext cx="9052313" cy="4708981"/>
          </a:xfrm>
          <a:prstGeom prst="rect">
            <a:avLst/>
          </a:prstGeom>
          <a:noFill/>
        </p:spPr>
        <p:txBody>
          <a:bodyPr wrap="square" rtlCol="0">
            <a:spAutoFit/>
          </a:bodyPr>
          <a:lstStyle/>
          <a:p>
            <a:pPr algn="just"/>
            <a:r>
              <a:rPr lang="en-US" sz="5000" b="1" dirty="0">
                <a:latin typeface="Bookman Old Style" panose="02050604050505020204" pitchFamily="18" charset="0"/>
              </a:rPr>
              <a:t>This refers to the declaration that specifies the HTML version being used and helps browsers render the web age correctly.</a:t>
            </a:r>
          </a:p>
        </p:txBody>
      </p:sp>
      <p:sp>
        <p:nvSpPr>
          <p:cNvPr id="4" name="Oval 3">
            <a:extLst>
              <a:ext uri="{FF2B5EF4-FFF2-40B4-BE49-F238E27FC236}">
                <a16:creationId xmlns:a16="http://schemas.microsoft.com/office/drawing/2014/main" id="{C041F04C-AF62-1513-862E-99D58F791FE4}"/>
              </a:ext>
            </a:extLst>
          </p:cNvPr>
          <p:cNvSpPr/>
          <p:nvPr/>
        </p:nvSpPr>
        <p:spPr>
          <a:xfrm>
            <a:off x="3377580" y="4504673"/>
            <a:ext cx="8130478" cy="1314272"/>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latin typeface="Bookman Old Style" panose="02050604050505020204" pitchFamily="18" charset="0"/>
              </a:rPr>
              <a:t>Answer:  &lt;!DOCTYPE html&gt;</a:t>
            </a:r>
          </a:p>
        </p:txBody>
      </p:sp>
      <p:pic>
        <p:nvPicPr>
          <p:cNvPr id="5124" name="Picture 4" descr="question2c.html">
            <a:extLst>
              <a:ext uri="{FF2B5EF4-FFF2-40B4-BE49-F238E27FC236}">
                <a16:creationId xmlns:a16="http://schemas.microsoft.com/office/drawing/2014/main" id="{01F74BD1-CF9A-B2D4-38AE-F5D23322E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493" y="61331"/>
            <a:ext cx="2692400" cy="26924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447D743-AFB8-415C-FFAB-A98A8F958A33}"/>
              </a:ext>
            </a:extLst>
          </p:cNvPr>
          <p:cNvSpPr/>
          <p:nvPr/>
        </p:nvSpPr>
        <p:spPr>
          <a:xfrm>
            <a:off x="9856439" y="1129258"/>
            <a:ext cx="1438508" cy="1418183"/>
          </a:xfrm>
          <a:prstGeom prst="ellipse">
            <a:avLst/>
          </a:prstGeom>
          <a:solidFill>
            <a:srgbClr val="90E3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t>2</a:t>
            </a:r>
          </a:p>
        </p:txBody>
      </p:sp>
    </p:spTree>
    <p:extLst>
      <p:ext uri="{BB962C8B-B14F-4D97-AF65-F5344CB8AC3E}">
        <p14:creationId xmlns:p14="http://schemas.microsoft.com/office/powerpoint/2010/main" val="30914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1855</Words>
  <Application>Microsoft Office PowerPoint</Application>
  <PresentationFormat>Widescreen</PresentationFormat>
  <Paragraphs>191</Paragraphs>
  <Slides>42</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Bookman Old Style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Grace Uminga</dc:creator>
  <cp:lastModifiedBy>Mary Grace Uminga</cp:lastModifiedBy>
  <cp:revision>76</cp:revision>
  <dcterms:created xsi:type="dcterms:W3CDTF">2023-08-30T06:12:16Z</dcterms:created>
  <dcterms:modified xsi:type="dcterms:W3CDTF">2024-08-02T01:37:40Z</dcterms:modified>
</cp:coreProperties>
</file>